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369" autoAdjust="0"/>
  </p:normalViewPr>
  <p:slideViewPr>
    <p:cSldViewPr>
      <p:cViewPr varScale="1">
        <p:scale>
          <a:sx n="36" d="100"/>
          <a:sy n="36" d="100"/>
        </p:scale>
        <p:origin x="1675"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46F1EED-398C-4DB8-86B5-A107E9A4CF31}" type="datetimeFigureOut">
              <a:rPr lang="en-US" smtClean="0"/>
              <a:t>5/7/2019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7823348-73C9-4574-9954-830B239FE9F8}" type="slidenum">
              <a:rPr lang="en-US" smtClean="0"/>
              <a:t>‹#›</a:t>
            </a:fld>
            <a:endParaRPr lang="en-US"/>
          </a:p>
        </p:txBody>
      </p:sp>
    </p:spTree>
    <p:extLst>
      <p:ext uri="{BB962C8B-B14F-4D97-AF65-F5344CB8AC3E}">
        <p14:creationId xmlns:p14="http://schemas.microsoft.com/office/powerpoint/2010/main" val="948964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lr.sd.gov/workforce_services/ncrc/default.aspx"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dlr.sd.gov/workforce_services/wioa/wioa_manual/workforce_form12_ncrc_recognition.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823348-73C9-4574-9954-830B239FE9F8}" type="slidenum">
              <a:rPr lang="en-US" smtClean="0"/>
              <a:t>1</a:t>
            </a:fld>
            <a:endParaRPr lang="en-US"/>
          </a:p>
        </p:txBody>
      </p:sp>
    </p:spTree>
    <p:extLst>
      <p:ext uri="{BB962C8B-B14F-4D97-AF65-F5344CB8AC3E}">
        <p14:creationId xmlns:p14="http://schemas.microsoft.com/office/powerpoint/2010/main" val="3128871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823348-73C9-4574-9954-830B239FE9F8}" type="slidenum">
              <a:rPr lang="en-US" smtClean="0"/>
              <a:t>10</a:t>
            </a:fld>
            <a:endParaRPr lang="en-US"/>
          </a:p>
        </p:txBody>
      </p:sp>
    </p:spTree>
    <p:extLst>
      <p:ext uri="{BB962C8B-B14F-4D97-AF65-F5344CB8AC3E}">
        <p14:creationId xmlns:p14="http://schemas.microsoft.com/office/powerpoint/2010/main" val="3842664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Virtual LMI system &gt;&gt; real time data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003399"/>
                </a:solidFill>
                <a:latin typeface="+mn-lt"/>
              </a:rPr>
              <a:t>Ways businesses can tap into the power</a:t>
            </a:r>
          </a:p>
          <a:p>
            <a:pPr marL="457200" indent="-457200">
              <a:buFont typeface="Arial" panose="020B0604020202020204" pitchFamily="34" charset="0"/>
              <a:buChar char="•"/>
            </a:pPr>
            <a:r>
              <a:rPr lang="en-US" sz="1200" dirty="0"/>
              <a:t>Employee Recruitment</a:t>
            </a:r>
          </a:p>
          <a:p>
            <a:pPr marL="457200" indent="-457200">
              <a:buFont typeface="Arial" panose="020B0604020202020204" pitchFamily="34" charset="0"/>
              <a:buChar char="•"/>
            </a:pPr>
            <a:r>
              <a:rPr lang="en-US" sz="1200" dirty="0"/>
              <a:t>Reducing Turnover and Keeping Workers</a:t>
            </a:r>
          </a:p>
          <a:p>
            <a:pPr marL="457200" indent="-457200">
              <a:buFont typeface="Arial" panose="020B0604020202020204" pitchFamily="34" charset="0"/>
              <a:buChar char="•"/>
            </a:pPr>
            <a:r>
              <a:rPr lang="en-US" sz="1200" dirty="0"/>
              <a:t>Setting Compensation Levels</a:t>
            </a:r>
          </a:p>
          <a:p>
            <a:pPr marL="457200" indent="-457200">
              <a:buFont typeface="Arial" panose="020B0604020202020204" pitchFamily="34" charset="0"/>
              <a:buChar char="•"/>
            </a:pPr>
            <a:r>
              <a:rPr lang="en-US" sz="1200" dirty="0"/>
              <a:t>Relocating to or Expanding in a New Area</a:t>
            </a:r>
          </a:p>
          <a:p>
            <a:pPr marL="457200" indent="-457200">
              <a:buFont typeface="Arial" panose="020B0604020202020204" pitchFamily="34" charset="0"/>
              <a:buChar char="•"/>
            </a:pPr>
            <a:r>
              <a:rPr lang="en-US" sz="1200" dirty="0"/>
              <a:t>Downsizing or Closing</a:t>
            </a:r>
          </a:p>
          <a:p>
            <a:pPr marL="457200" indent="-457200">
              <a:buFont typeface="Arial" panose="020B0604020202020204" pitchFamily="34" charset="0"/>
              <a:buChar char="•"/>
            </a:pPr>
            <a:r>
              <a:rPr lang="en-US" sz="1200" dirty="0"/>
              <a:t>Knowing Where to Market Products</a:t>
            </a:r>
          </a:p>
          <a:p>
            <a:pPr marL="457200" indent="-457200">
              <a:buFont typeface="Arial" panose="020B0604020202020204" pitchFamily="34" charset="0"/>
              <a:buChar char="•"/>
            </a:pPr>
            <a:r>
              <a:rPr lang="en-US" sz="1200" dirty="0"/>
              <a:t>General Labor Economics Awareness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003399"/>
                </a:solidFill>
                <a:latin typeface="+mn-lt"/>
              </a:rPr>
              <a:t>Employee Recruitment</a:t>
            </a:r>
          </a:p>
          <a:p>
            <a:pPr marL="457200" indent="-457200">
              <a:buFont typeface="Arial" panose="020B0604020202020204" pitchFamily="34" charset="0"/>
              <a:buChar char="•"/>
            </a:pPr>
            <a:r>
              <a:rPr lang="en-US" sz="1200" dirty="0"/>
              <a:t>Labor supply estimates</a:t>
            </a:r>
          </a:p>
          <a:p>
            <a:pPr marL="457200" indent="-457200">
              <a:buFont typeface="Arial" panose="020B0604020202020204" pitchFamily="34" charset="0"/>
              <a:buChar char="•"/>
            </a:pPr>
            <a:r>
              <a:rPr lang="en-US" sz="1200" dirty="0"/>
              <a:t>Labor force data (the employed and unemployed)</a:t>
            </a:r>
          </a:p>
          <a:p>
            <a:pPr marL="457200" indent="-457200">
              <a:buFont typeface="Arial" panose="020B0604020202020204" pitchFamily="34" charset="0"/>
              <a:buChar char="•"/>
            </a:pPr>
            <a:r>
              <a:rPr lang="en-US" sz="1200" dirty="0"/>
              <a:t>Number of workers by occupation</a:t>
            </a:r>
          </a:p>
          <a:p>
            <a:pPr marL="457200" indent="-457200">
              <a:buFont typeface="Arial" panose="020B0604020202020204" pitchFamily="34" charset="0"/>
              <a:buChar char="•"/>
            </a:pPr>
            <a:r>
              <a:rPr lang="en-US" sz="1200" dirty="0"/>
              <a:t>Occupational wage data</a:t>
            </a:r>
          </a:p>
          <a:p>
            <a:pPr marL="457200" indent="-457200">
              <a:buFont typeface="Arial" panose="020B0604020202020204" pitchFamily="34" charset="0"/>
              <a:buChar char="•"/>
            </a:pPr>
            <a:r>
              <a:rPr lang="en-US" sz="1200" dirty="0"/>
              <a:t>Candidate data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003399"/>
                </a:solidFill>
              </a:rPr>
              <a:t>Relocating to or Expanding in a New Area</a:t>
            </a:r>
          </a:p>
          <a:p>
            <a:pPr marL="457200" indent="-457200">
              <a:buFont typeface="Arial" panose="020B0604020202020204" pitchFamily="34" charset="0"/>
              <a:buChar char="•"/>
            </a:pPr>
            <a:r>
              <a:rPr lang="en-US" sz="1200" dirty="0"/>
              <a:t>Candidate data</a:t>
            </a:r>
          </a:p>
          <a:p>
            <a:pPr marL="457200" indent="-457200">
              <a:buFont typeface="Arial" panose="020B0604020202020204" pitchFamily="34" charset="0"/>
              <a:buChar char="•"/>
            </a:pPr>
            <a:r>
              <a:rPr lang="en-US" sz="1200" dirty="0"/>
              <a:t>Labor supply data </a:t>
            </a:r>
          </a:p>
          <a:p>
            <a:pPr marL="457200" indent="-457200">
              <a:buFont typeface="Arial" panose="020B0604020202020204" pitchFamily="34" charset="0"/>
              <a:buChar char="•"/>
            </a:pPr>
            <a:r>
              <a:rPr lang="en-US" sz="1200" dirty="0"/>
              <a:t>Labor force data – employed and unemployed  by place of residence</a:t>
            </a:r>
          </a:p>
          <a:p>
            <a:pPr marL="457200" indent="-457200">
              <a:buFont typeface="Arial" panose="020B0604020202020204" pitchFamily="34" charset="0"/>
              <a:buChar char="•"/>
            </a:pPr>
            <a:r>
              <a:rPr lang="en-US" sz="1200" dirty="0"/>
              <a:t>Occupational wage data – number of people in the same or similar occupations and what they earn</a:t>
            </a:r>
          </a:p>
          <a:p>
            <a:pPr marL="457200" indent="-457200">
              <a:buFont typeface="Arial" panose="020B0604020202020204" pitchFamily="34" charset="0"/>
              <a:buChar char="•"/>
            </a:pPr>
            <a:r>
              <a:rPr lang="en-US" sz="1200" dirty="0"/>
              <a:t>Local Employment Dynamics (LED) – shows commuting patterns to identify recruitment area</a:t>
            </a:r>
          </a:p>
          <a:p>
            <a:endParaRPr lang="en-US" dirty="0"/>
          </a:p>
        </p:txBody>
      </p:sp>
      <p:sp>
        <p:nvSpPr>
          <p:cNvPr id="4" name="Slide Number Placeholder 3"/>
          <p:cNvSpPr>
            <a:spLocks noGrp="1"/>
          </p:cNvSpPr>
          <p:nvPr>
            <p:ph type="sldNum" sz="quarter" idx="5"/>
          </p:nvPr>
        </p:nvSpPr>
        <p:spPr/>
        <p:txBody>
          <a:bodyPr/>
          <a:lstStyle/>
          <a:p>
            <a:fld id="{37823348-73C9-4574-9954-830B239FE9F8}" type="slidenum">
              <a:rPr lang="en-US" smtClean="0"/>
              <a:t>11</a:t>
            </a:fld>
            <a:endParaRPr lang="en-US"/>
          </a:p>
        </p:txBody>
      </p:sp>
    </p:spTree>
    <p:extLst>
      <p:ext uri="{BB962C8B-B14F-4D97-AF65-F5344CB8AC3E}">
        <p14:creationId xmlns:p14="http://schemas.microsoft.com/office/powerpoint/2010/main" val="899798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Where have registrations came from?</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Participants have registered from </a:t>
            </a:r>
            <a:r>
              <a:rPr lang="en-US" sz="1200" b="0" kern="1200" dirty="0">
                <a:solidFill>
                  <a:schemeClr val="tx1"/>
                </a:solidFill>
                <a:effectLst/>
                <a:latin typeface="+mn-lt"/>
                <a:ea typeface="+mn-ea"/>
                <a:cs typeface="+mn-cs"/>
              </a:rPr>
              <a:t>all 50 states, </a:t>
            </a:r>
            <a:r>
              <a:rPr lang="en-US" sz="1200" kern="1200" dirty="0">
                <a:solidFill>
                  <a:schemeClr val="tx1"/>
                </a:solidFill>
                <a:effectLst/>
                <a:latin typeface="+mn-lt"/>
                <a:ea typeface="+mn-ea"/>
                <a:cs typeface="+mn-cs"/>
              </a:rPr>
              <a:t>Washington, D.C. and Puerto Rico! And from these countries: American Samoa, Australia, Canada, England, Germany, Guam, Holland, Japan, Korea, N. Marina Islands, Portugal, United Kingdom, Virgin Islands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Average age = 37</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Majority have come from surrounding states: North Dakota, Minnesota, Nebraska, Iowa, Wyoming, Montana</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Top Occupations Entered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Accounting</a:t>
            </a:r>
          </a:p>
          <a:p>
            <a:pPr lvl="0"/>
            <a:r>
              <a:rPr lang="en-US" sz="1200" kern="1200" dirty="0">
                <a:solidFill>
                  <a:schemeClr val="tx1"/>
                </a:solidFill>
                <a:effectLst/>
                <a:latin typeface="+mn-lt"/>
                <a:ea typeface="+mn-ea"/>
                <a:cs typeface="+mn-cs"/>
              </a:rPr>
              <a:t>Customer Service</a:t>
            </a:r>
          </a:p>
          <a:p>
            <a:pPr lvl="0"/>
            <a:r>
              <a:rPr lang="en-US" sz="1200" kern="1200" dirty="0">
                <a:solidFill>
                  <a:schemeClr val="tx1"/>
                </a:solidFill>
                <a:effectLst/>
                <a:latin typeface="+mn-lt"/>
                <a:ea typeface="+mn-ea"/>
                <a:cs typeface="+mn-cs"/>
              </a:rPr>
              <a:t>Education</a:t>
            </a:r>
          </a:p>
          <a:p>
            <a:pPr lvl="0"/>
            <a:r>
              <a:rPr lang="en-US" sz="1200" kern="1200" dirty="0">
                <a:solidFill>
                  <a:schemeClr val="tx1"/>
                </a:solidFill>
                <a:effectLst/>
                <a:latin typeface="+mn-lt"/>
                <a:ea typeface="+mn-ea"/>
                <a:cs typeface="+mn-cs"/>
              </a:rPr>
              <a:t>Healthcare</a:t>
            </a:r>
          </a:p>
          <a:p>
            <a:pPr lvl="0"/>
            <a:r>
              <a:rPr lang="en-US" sz="1200" kern="1200" dirty="0">
                <a:solidFill>
                  <a:schemeClr val="tx1"/>
                </a:solidFill>
                <a:effectLst/>
                <a:latin typeface="+mn-lt"/>
                <a:ea typeface="+mn-ea"/>
                <a:cs typeface="+mn-cs"/>
              </a:rPr>
              <a:t>Production Laborer</a:t>
            </a:r>
          </a:p>
          <a:p>
            <a:pPr lvl="0"/>
            <a:r>
              <a:rPr lang="en-US" sz="1200" kern="1200" dirty="0">
                <a:solidFill>
                  <a:schemeClr val="tx1"/>
                </a:solidFill>
                <a:effectLst/>
                <a:latin typeface="+mn-lt"/>
                <a:ea typeface="+mn-ea"/>
                <a:cs typeface="+mn-cs"/>
              </a:rPr>
              <a:t>Food Service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wide variety of jobs have been filled, from wait staff, customer services reps, and welders to computer software engineers, registered nurses, and mechanical engineers. </a:t>
            </a:r>
          </a:p>
          <a:p>
            <a:endParaRPr lang="en-US" dirty="0"/>
          </a:p>
          <a:p>
            <a:r>
              <a:rPr lang="en-US" dirty="0"/>
              <a:t>Currently 227 active job seekers. Have placed over 4,800 since inception in 2006.</a:t>
            </a:r>
          </a:p>
        </p:txBody>
      </p:sp>
      <p:sp>
        <p:nvSpPr>
          <p:cNvPr id="4" name="Slide Number Placeholder 3"/>
          <p:cNvSpPr>
            <a:spLocks noGrp="1"/>
          </p:cNvSpPr>
          <p:nvPr>
            <p:ph type="sldNum" sz="quarter" idx="5"/>
          </p:nvPr>
        </p:nvSpPr>
        <p:spPr/>
        <p:txBody>
          <a:bodyPr/>
          <a:lstStyle/>
          <a:p>
            <a:fld id="{37823348-73C9-4574-9954-830B239FE9F8}" type="slidenum">
              <a:rPr lang="en-US" smtClean="0"/>
              <a:t>12</a:t>
            </a:fld>
            <a:endParaRPr lang="en-US"/>
          </a:p>
        </p:txBody>
      </p:sp>
    </p:spTree>
    <p:extLst>
      <p:ext uri="{BB962C8B-B14F-4D97-AF65-F5344CB8AC3E}">
        <p14:creationId xmlns:p14="http://schemas.microsoft.com/office/powerpoint/2010/main" val="947794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South Dakota, March 2019, seasonally adjusted</a:t>
            </a:r>
          </a:p>
          <a:p>
            <a:r>
              <a:rPr lang="en-US" dirty="0"/>
              <a:t>Tied for fifth lowest with Hawaii and Nebraska at 2.8%</a:t>
            </a:r>
          </a:p>
          <a:p>
            <a:r>
              <a:rPr lang="en-US" dirty="0"/>
              <a:t>(1) North Dakota and Vermont – 2.3% </a:t>
            </a:r>
          </a:p>
          <a:p>
            <a:r>
              <a:rPr lang="en-US" dirty="0"/>
              <a:t>(3) Iowa and New Hampshire – 2.4%</a:t>
            </a:r>
          </a:p>
        </p:txBody>
      </p:sp>
      <p:sp>
        <p:nvSpPr>
          <p:cNvPr id="4" name="Slide Number Placeholder 3"/>
          <p:cNvSpPr>
            <a:spLocks noGrp="1"/>
          </p:cNvSpPr>
          <p:nvPr>
            <p:ph type="sldNum" sz="quarter" idx="5"/>
          </p:nvPr>
        </p:nvSpPr>
        <p:spPr/>
        <p:txBody>
          <a:bodyPr/>
          <a:lstStyle/>
          <a:p>
            <a:fld id="{37823348-73C9-4574-9954-830B239FE9F8}" type="slidenum">
              <a:rPr lang="en-US" smtClean="0"/>
              <a:t>2</a:t>
            </a:fld>
            <a:endParaRPr lang="en-US"/>
          </a:p>
        </p:txBody>
      </p:sp>
    </p:spTree>
    <p:extLst>
      <p:ext uri="{BB962C8B-B14F-4D97-AF65-F5344CB8AC3E}">
        <p14:creationId xmlns:p14="http://schemas.microsoft.com/office/powerpoint/2010/main" val="3140884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Real-time Demand/Supply Indicators Available from the Virtual Labor Market Data System</a:t>
            </a:r>
            <a:r>
              <a:rPr lang="en-US" b="0" dirty="0"/>
              <a:t> </a:t>
            </a:r>
          </a:p>
          <a:p>
            <a:r>
              <a:rPr lang="en-US" b="0" dirty="0"/>
              <a:t>As of May 3, 2019</a:t>
            </a:r>
          </a:p>
          <a:p>
            <a:endParaRPr lang="en-US" b="0" dirty="0"/>
          </a:p>
          <a:p>
            <a:r>
              <a:rPr lang="en-US" sz="1200" b="0" i="0" u="none" strike="noStrike" kern="1200" dirty="0">
                <a:solidFill>
                  <a:schemeClr val="tx1"/>
                </a:solidFill>
                <a:effectLst/>
                <a:latin typeface="+mn-lt"/>
                <a:ea typeface="+mn-ea"/>
                <a:cs typeface="+mn-cs"/>
              </a:rPr>
              <a:t>Definitions</a:t>
            </a:r>
            <a:r>
              <a:rPr lang="en-US" b="0" dirty="0"/>
              <a:t>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Job Openings - All jobs advertised online in South Dakota on a single day</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Candidates - Individuals with active résumés in the workforce system on a single day</a:t>
            </a:r>
            <a:endParaRPr lang="en-US" b="0" dirty="0"/>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Candidates Per Job Opening - Percentage of candidates to job openings on a single day</a:t>
            </a:r>
            <a:endParaRPr lang="en-US" b="0" dirty="0"/>
          </a:p>
        </p:txBody>
      </p:sp>
      <p:sp>
        <p:nvSpPr>
          <p:cNvPr id="4" name="Slide Number Placeholder 3"/>
          <p:cNvSpPr>
            <a:spLocks noGrp="1"/>
          </p:cNvSpPr>
          <p:nvPr>
            <p:ph type="sldNum" sz="quarter" idx="5"/>
          </p:nvPr>
        </p:nvSpPr>
        <p:spPr/>
        <p:txBody>
          <a:bodyPr/>
          <a:lstStyle/>
          <a:p>
            <a:fld id="{37823348-73C9-4574-9954-830B239FE9F8}" type="slidenum">
              <a:rPr lang="en-US" smtClean="0"/>
              <a:t>3</a:t>
            </a:fld>
            <a:endParaRPr lang="en-US"/>
          </a:p>
        </p:txBody>
      </p:sp>
    </p:spTree>
    <p:extLst>
      <p:ext uri="{BB962C8B-B14F-4D97-AF65-F5344CB8AC3E}">
        <p14:creationId xmlns:p14="http://schemas.microsoft.com/office/powerpoint/2010/main" val="3036044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823348-73C9-4574-9954-830B239FE9F8}" type="slidenum">
              <a:rPr lang="en-US" smtClean="0"/>
              <a:t>4</a:t>
            </a:fld>
            <a:endParaRPr lang="en-US"/>
          </a:p>
        </p:txBody>
      </p:sp>
    </p:spTree>
    <p:extLst>
      <p:ext uri="{BB962C8B-B14F-4D97-AF65-F5344CB8AC3E}">
        <p14:creationId xmlns:p14="http://schemas.microsoft.com/office/powerpoint/2010/main" val="3106244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OJT is designed to provide job participants knowledge and skills essential to the performance of a job. This can include the introduction of new technology, production or service procedures, upgrading to new jobs that require additional skills and workplace literacy.</a:t>
            </a:r>
          </a:p>
          <a:p>
            <a:endParaRPr lang="en-US" dirty="0"/>
          </a:p>
          <a:p>
            <a:r>
              <a:rPr lang="en-US" dirty="0"/>
              <a:t>OJT is provided under contract with an employer or registered apprenticeship program sponsor in the public, private non-profit or private sector. Employers can be reimbursed up to 50 percent of the wage rate for an OJT participant to help cover the costs of training and supervision. The reimbursement is limited in duration as appropriate to the occupation that the participant is being trained.</a:t>
            </a:r>
          </a:p>
          <a:p>
            <a:endParaRPr lang="en-US" dirty="0"/>
          </a:p>
          <a:p>
            <a:r>
              <a:rPr lang="en-US" dirty="0"/>
              <a:t>OJT contracts may be entered into with registered apprenticeship sponsors or participating employers in registered apprenticeship programs for the OJT portion of the registered apprenticeship program. Depending on the length of the registered apprenticeship and OJT policies, these funds may cover some of the costs of the registered apprenticeship training.</a:t>
            </a:r>
          </a:p>
          <a:p>
            <a:endParaRPr lang="en-US" dirty="0"/>
          </a:p>
          <a:p>
            <a:r>
              <a:rPr lang="en-US" dirty="0"/>
              <a:t>The employer, participant and employment specialist work closely together to ensure the participant is well matched to the training. Monitoring is conducted throughout the training period to ensure that the OJT is successful.</a:t>
            </a:r>
          </a:p>
          <a:p>
            <a:endParaRPr lang="en-US" dirty="0"/>
          </a:p>
        </p:txBody>
      </p:sp>
      <p:sp>
        <p:nvSpPr>
          <p:cNvPr id="4" name="Slide Number Placeholder 3"/>
          <p:cNvSpPr>
            <a:spLocks noGrp="1"/>
          </p:cNvSpPr>
          <p:nvPr>
            <p:ph type="sldNum" sz="quarter" idx="5"/>
          </p:nvPr>
        </p:nvSpPr>
        <p:spPr/>
        <p:txBody>
          <a:bodyPr/>
          <a:lstStyle/>
          <a:p>
            <a:fld id="{37823348-73C9-4574-9954-830B239FE9F8}" type="slidenum">
              <a:rPr lang="en-US" smtClean="0"/>
              <a:t>5</a:t>
            </a:fld>
            <a:endParaRPr lang="en-US"/>
          </a:p>
        </p:txBody>
      </p:sp>
    </p:spTree>
    <p:extLst>
      <p:ext uri="{BB962C8B-B14F-4D97-AF65-F5344CB8AC3E}">
        <p14:creationId xmlns:p14="http://schemas.microsoft.com/office/powerpoint/2010/main" val="3177609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Partner with DLR to allow individuals to explore what a day is like in your shoes. A job shadow or informational interview allows an individual to determine if your field is the right match for them.</a:t>
            </a:r>
          </a:p>
          <a:p>
            <a:endParaRPr lang="en-US" dirty="0"/>
          </a:p>
          <a:p>
            <a:r>
              <a:rPr lang="en-US" dirty="0"/>
              <a:t>During the job shadow or informational interview, individuals can learn more about the business, ask questions and expand their network. Familiarity with the job can reduce turnover. While the individual is learning, you are also learning more about the possibility of their fit in your organization.</a:t>
            </a:r>
          </a:p>
          <a:p>
            <a:endParaRPr lang="en-US" dirty="0"/>
          </a:p>
        </p:txBody>
      </p:sp>
      <p:sp>
        <p:nvSpPr>
          <p:cNvPr id="4" name="Slide Number Placeholder 3"/>
          <p:cNvSpPr>
            <a:spLocks noGrp="1"/>
          </p:cNvSpPr>
          <p:nvPr>
            <p:ph type="sldNum" sz="quarter" idx="5"/>
          </p:nvPr>
        </p:nvSpPr>
        <p:spPr/>
        <p:txBody>
          <a:bodyPr/>
          <a:lstStyle/>
          <a:p>
            <a:fld id="{37823348-73C9-4574-9954-830B239FE9F8}" type="slidenum">
              <a:rPr lang="en-US" smtClean="0"/>
              <a:t>6</a:t>
            </a:fld>
            <a:endParaRPr lang="en-US"/>
          </a:p>
        </p:txBody>
      </p:sp>
    </p:spTree>
    <p:extLst>
      <p:ext uri="{BB962C8B-B14F-4D97-AF65-F5344CB8AC3E}">
        <p14:creationId xmlns:p14="http://schemas.microsoft.com/office/powerpoint/2010/main" val="3179855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 Dept. of Labor, Office of Apprenticeship has signed the standards for 17 new programs. Upon completion of a Registered Apprenticeship program, the apprentice receives an industry-issued, nationally recognized credential certifying occupational proficiency.</a:t>
            </a:r>
          </a:p>
          <a:p>
            <a:endParaRPr lang="en-US" dirty="0"/>
          </a:p>
          <a:p>
            <a:r>
              <a:rPr lang="en-US" dirty="0"/>
              <a:t>“A Registered Apprenticeship provides a unique combination of structured learning with on-the-job training from an assigned mentor,” said state Labor and Regulation Secretary Marcia Hultman. “Apprenticeships are a great way for businesses to build a quality workforce with the exact skills they need.”</a:t>
            </a:r>
          </a:p>
          <a:p>
            <a:endParaRPr lang="en-US" dirty="0"/>
          </a:p>
          <a:p>
            <a:r>
              <a:rPr lang="en-US" dirty="0"/>
              <a:t>Despite myths apprenticeships are only in the trades occupations, opportunities are available in thousands of industries – from construction and commercial trades to healthcare and service industries. Nationally, there is a network of over 150,000 employers in more than 1,000 occupations. </a:t>
            </a:r>
          </a:p>
          <a:p>
            <a:endParaRPr lang="en-US" dirty="0"/>
          </a:p>
          <a:p>
            <a:r>
              <a:rPr lang="en-US" dirty="0"/>
              <a:t>“It’s great to see a variety of programs come together so quickly that will provide South Dakotans new opportunities,” said Secretary Hultman. “These employers have stepped up to provide their own innovative solutions to their workforce needs.” </a:t>
            </a:r>
          </a:p>
          <a:p>
            <a:endParaRPr lang="en-US" dirty="0"/>
          </a:p>
          <a:p>
            <a:r>
              <a:rPr lang="en-US" dirty="0"/>
              <a:t>Industry associations, higher-education institutions, organizations and other workforce intermediaries can be Registered Apprenticeship sponsors. A business can be a sponsor and manage all aspects the program, or partner with an established sponsor. For every dollar spent on apprenticeships, employers receive approximately $1.47 return on investment. </a:t>
            </a:r>
          </a:p>
          <a:p>
            <a:endParaRPr lang="en-US" dirty="0"/>
          </a:p>
          <a:p>
            <a:r>
              <a:rPr lang="en-US" dirty="0"/>
              <a:t>Organizations and occupations approved include: • Aberdeen Fire &amp; Rescue, paramedic • Applied Engineering, machinist • Bear Butte Gardens, diversified organic vegetable farm manager • Dynamic Engineering, machinist • Howe Inc., HVAC • Huron Regional Medical Center, LPN • Independent Health Solutions, home health aide • Lake Area Technical Institute, welder • </a:t>
            </a:r>
            <a:r>
              <a:rPr lang="en-US" dirty="0" err="1"/>
              <a:t>LemmonMade</a:t>
            </a:r>
            <a:r>
              <a:rPr lang="en-US" dirty="0"/>
              <a:t>, Inc., all around butcher • LIV Hospitality, lodge manager • </a:t>
            </a:r>
            <a:r>
              <a:rPr lang="en-US" dirty="0" err="1"/>
              <a:t>Midstates</a:t>
            </a:r>
            <a:r>
              <a:rPr lang="en-US" dirty="0"/>
              <a:t> Group, web press operator • Paramedics Plus, paramedic • Regional Technical Education Center, industrial maintenance technician • Scott Peterson Motors, master certified automotive technician • Select Construction, carpenter • Sturgis Brewing Company, professional brewer • Yankton EMS, paramedic</a:t>
            </a:r>
          </a:p>
        </p:txBody>
      </p:sp>
      <p:sp>
        <p:nvSpPr>
          <p:cNvPr id="4" name="Slide Number Placeholder 3"/>
          <p:cNvSpPr>
            <a:spLocks noGrp="1"/>
          </p:cNvSpPr>
          <p:nvPr>
            <p:ph type="sldNum" sz="quarter" idx="5"/>
          </p:nvPr>
        </p:nvSpPr>
        <p:spPr/>
        <p:txBody>
          <a:bodyPr/>
          <a:lstStyle/>
          <a:p>
            <a:fld id="{37823348-73C9-4574-9954-830B239FE9F8}" type="slidenum">
              <a:rPr lang="en-US" smtClean="0"/>
              <a:t>7</a:t>
            </a:fld>
            <a:endParaRPr lang="en-US"/>
          </a:p>
        </p:txBody>
      </p:sp>
    </p:spTree>
    <p:extLst>
      <p:ext uri="{BB962C8B-B14F-4D97-AF65-F5344CB8AC3E}">
        <p14:creationId xmlns:p14="http://schemas.microsoft.com/office/powerpoint/2010/main" val="2558993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Career Readiness Certificate (NCRC™) is an industry-recognized, portable, evidence-based credential that certifies essential skills necessary for workplace success. </a:t>
            </a:r>
          </a:p>
          <a:p>
            <a:endParaRPr lang="en-US" dirty="0">
              <a:hlinkClick r:id="rId3"/>
            </a:endParaRPr>
          </a:p>
          <a:p>
            <a:r>
              <a:rPr lang="en-US" b="1" dirty="0">
                <a:hlinkClick r:id="rId3"/>
              </a:rPr>
              <a:t>Learn how your business can use the NCRC in screening, hiring, promoting and training</a:t>
            </a:r>
            <a:r>
              <a:rPr lang="en-US" dirty="0"/>
              <a:t>.</a:t>
            </a:r>
          </a:p>
          <a:p>
            <a:endParaRPr lang="en-US" dirty="0"/>
          </a:p>
          <a:p>
            <a:r>
              <a:rPr lang="en-US" dirty="0"/>
              <a:t>South Dakota employers who would like to join the effort in recognizing, recommending or preferring the NCRC as a way to ensure the hiring of a certified and skilled workforce should complete the </a:t>
            </a:r>
            <a:r>
              <a:rPr lang="en-US" b="1" dirty="0">
                <a:hlinkClick r:id="rId4"/>
              </a:rPr>
              <a:t>NCRC Recognition Form </a:t>
            </a:r>
            <a:r>
              <a:rPr lang="en-US" dirty="0"/>
              <a:t>(Adobe PDF format). By completing, signing and submitting the signed Recognition Form, you will grant us permission to use your name in public awareness efforts to promote the National Career Readiness Certificate. For example, your business or agency will be added to the list below of South Dakota employers supporting the NCRC.</a:t>
            </a:r>
          </a:p>
        </p:txBody>
      </p:sp>
      <p:sp>
        <p:nvSpPr>
          <p:cNvPr id="4" name="Slide Number Placeholder 3"/>
          <p:cNvSpPr>
            <a:spLocks noGrp="1"/>
          </p:cNvSpPr>
          <p:nvPr>
            <p:ph type="sldNum" sz="quarter" idx="5"/>
          </p:nvPr>
        </p:nvSpPr>
        <p:spPr/>
        <p:txBody>
          <a:bodyPr/>
          <a:lstStyle/>
          <a:p>
            <a:fld id="{37823348-73C9-4574-9954-830B239FE9F8}" type="slidenum">
              <a:rPr lang="en-US" smtClean="0"/>
              <a:t>8</a:t>
            </a:fld>
            <a:endParaRPr lang="en-US"/>
          </a:p>
        </p:txBody>
      </p:sp>
    </p:spTree>
    <p:extLst>
      <p:ext uri="{BB962C8B-B14F-4D97-AF65-F5344CB8AC3E}">
        <p14:creationId xmlns:p14="http://schemas.microsoft.com/office/powerpoint/2010/main" val="1012271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823348-73C9-4574-9954-830B239FE9F8}" type="slidenum">
              <a:rPr lang="en-US" smtClean="0"/>
              <a:t>9</a:t>
            </a:fld>
            <a:endParaRPr lang="en-US"/>
          </a:p>
        </p:txBody>
      </p:sp>
    </p:spTree>
    <p:extLst>
      <p:ext uri="{BB962C8B-B14F-4D97-AF65-F5344CB8AC3E}">
        <p14:creationId xmlns:p14="http://schemas.microsoft.com/office/powerpoint/2010/main" val="2729714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3" descr="M:\DOL\Publications\_images\DLR logos\2016\DLR-new-logo_vertical.png"/>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9318" r="10101" b="45528"/>
          <a:stretch/>
        </p:blipFill>
        <p:spPr bwMode="auto">
          <a:xfrm>
            <a:off x="1981201" y="-983375"/>
            <a:ext cx="10259465" cy="7468782"/>
          </a:xfrm>
          <a:prstGeom prst="rect">
            <a:avLst/>
          </a:prstGeom>
          <a:noFill/>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0"/>
            <a:ext cx="9220200" cy="6858000"/>
          </a:xfrm>
          <a:prstGeom prst="rect">
            <a:avLst/>
          </a:prstGeom>
          <a:gradFill flip="none" rotWithShape="1">
            <a:gsLst>
              <a:gs pos="0">
                <a:srgbClr val="B3B2B1">
                  <a:alpha val="58000"/>
                </a:srgbClr>
              </a:gs>
              <a:gs pos="50000">
                <a:srgbClr val="B3B2B1">
                  <a:tint val="44500"/>
                  <a:satMod val="160000"/>
                </a:srgbClr>
              </a:gs>
              <a:gs pos="100000">
                <a:srgbClr val="B3B2B1">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953000" y="4419600"/>
            <a:ext cx="3962400" cy="1066800"/>
          </a:xfrm>
        </p:spPr>
        <p:txBody>
          <a:bodyPr/>
          <a:lstStyle>
            <a:lvl1pPr marL="0" indent="0" algn="ctr">
              <a:buNone/>
              <a:defRPr sz="24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2778E73-5660-4C06-9311-33448D45B272}"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148F2-F2E2-43B4-A297-C851A3414C70}" type="slidenum">
              <a:rPr lang="en-US" smtClean="0"/>
              <a:t>‹#›</a:t>
            </a:fld>
            <a:endParaRPr lang="en-US"/>
          </a:p>
        </p:txBody>
      </p:sp>
      <p:pic>
        <p:nvPicPr>
          <p:cNvPr id="12" name="Picture 3" descr="M:\DOL\Publications\_images\DLR logos\2016\DLR-new-logo_vertical.png"/>
          <p:cNvPicPr>
            <a:picLocks noChangeAspect="1" noChangeArrowheads="1"/>
          </p:cNvPicPr>
          <p:nvPr/>
        </p:nvPicPr>
        <p:blipFill rotWithShape="1">
          <a:blip r:embed="rId2">
            <a:extLst>
              <a:ext uri="{28A0092B-C50C-407E-A947-70E740481C1C}">
                <a14:useLocalDpi xmlns:a14="http://schemas.microsoft.com/office/drawing/2010/main" val="0"/>
              </a:ext>
            </a:extLst>
          </a:blip>
          <a:srcRect l="9318" r="10101" b="12336"/>
          <a:stretch/>
        </p:blipFill>
        <p:spPr bwMode="auto">
          <a:xfrm>
            <a:off x="798286" y="1072614"/>
            <a:ext cx="3276600" cy="3659011"/>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4599752" y="1592448"/>
            <a:ext cx="0" cy="3398386"/>
          </a:xfrm>
          <a:prstGeom prst="line">
            <a:avLst/>
          </a:prstGeom>
          <a:ln w="38100">
            <a:solidFill>
              <a:srgbClr val="F7B33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ctrTitle"/>
          </p:nvPr>
        </p:nvSpPr>
        <p:spPr>
          <a:xfrm>
            <a:off x="4876800" y="2130425"/>
            <a:ext cx="3581400" cy="1470025"/>
          </a:xfrm>
        </p:spPr>
        <p:txBody>
          <a:bodyPr/>
          <a:lstStyle>
            <a:lvl1pPr>
              <a:defRPr b="1">
                <a:solidFill>
                  <a:schemeClr val="tx1">
                    <a:lumMod val="65000"/>
                    <a:lumOff val="35000"/>
                  </a:schemeClr>
                </a:solidFill>
              </a:defRPr>
            </a:lvl1pPr>
          </a:lstStyle>
          <a:p>
            <a:r>
              <a:rPr lang="en-US" dirty="0"/>
              <a:t>Click to edit Master title style</a:t>
            </a:r>
          </a:p>
        </p:txBody>
      </p:sp>
    </p:spTree>
    <p:extLst>
      <p:ext uri="{BB962C8B-B14F-4D97-AF65-F5344CB8AC3E}">
        <p14:creationId xmlns:p14="http://schemas.microsoft.com/office/powerpoint/2010/main" val="3071775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3" descr="M:\DOL\Publications\_images\DLR logos\2016\DLR-new-logo_vertical.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318" r="10101" b="45528"/>
          <a:stretch/>
        </p:blipFill>
        <p:spPr bwMode="auto">
          <a:xfrm>
            <a:off x="1981201" y="-1143000"/>
            <a:ext cx="10259465" cy="7705849"/>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76200" y="0"/>
            <a:ext cx="9220200" cy="6857999"/>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228600" y="1587500"/>
            <a:ext cx="0" cy="3398386"/>
          </a:xfrm>
          <a:prstGeom prst="line">
            <a:avLst/>
          </a:prstGeom>
          <a:ln w="38100">
            <a:solidFill>
              <a:srgbClr val="F7B33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p:nvPr>
        </p:nvSpPr>
        <p:spPr/>
        <p:txBody>
          <a:bodyPr/>
          <a:lstStyle/>
          <a:p>
            <a:r>
              <a:rPr lang="en-US"/>
              <a:t>Click to edit Master title style</a:t>
            </a:r>
          </a:p>
        </p:txBody>
      </p:sp>
      <p:sp>
        <p:nvSpPr>
          <p:cNvPr id="3" name="Vertical Text Placeholder 2"/>
          <p:cNvSpPr>
            <a:spLocks noGrp="1"/>
          </p:cNvSpPr>
          <p:nvPr userDrawn="1">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p:txBody>
          <a:bodyPr/>
          <a:lstStyle/>
          <a:p>
            <a:fld id="{E2778E73-5660-4C06-9311-33448D45B272}" type="datetimeFigureOut">
              <a:rPr lang="en-US" smtClean="0"/>
              <a:t>5/7/2019</a:t>
            </a:fld>
            <a:endParaRPr lang="en-US"/>
          </a:p>
        </p:txBody>
      </p:sp>
      <p:sp>
        <p:nvSpPr>
          <p:cNvPr id="5" name="Footer Placeholder 4"/>
          <p:cNvSpPr>
            <a:spLocks noGrp="1"/>
          </p:cNvSpPr>
          <p:nvPr userDrawn="1">
            <p:ph type="ftr" sz="quarter" idx="11"/>
          </p:nvPr>
        </p:nvSpPr>
        <p:spPr/>
        <p:txBody>
          <a:bodyPr/>
          <a:lstStyle/>
          <a:p>
            <a:endParaRPr lang="en-US"/>
          </a:p>
        </p:txBody>
      </p:sp>
      <p:sp>
        <p:nvSpPr>
          <p:cNvPr id="6" name="Slide Number Placeholder 5"/>
          <p:cNvSpPr>
            <a:spLocks noGrp="1"/>
          </p:cNvSpPr>
          <p:nvPr userDrawn="1">
            <p:ph type="sldNum" sz="quarter" idx="12"/>
          </p:nvPr>
        </p:nvSpPr>
        <p:spPr/>
        <p:txBody>
          <a:bodyPr/>
          <a:lstStyle/>
          <a:p>
            <a:fld id="{EA9148F2-F2E2-43B4-A297-C851A3414C70}" type="slidenum">
              <a:rPr lang="en-US" smtClean="0"/>
              <a:t>‹#›</a:t>
            </a:fld>
            <a:endParaRPr lang="en-US"/>
          </a:p>
        </p:txBody>
      </p:sp>
    </p:spTree>
    <p:extLst>
      <p:ext uri="{BB962C8B-B14F-4D97-AF65-F5344CB8AC3E}">
        <p14:creationId xmlns:p14="http://schemas.microsoft.com/office/powerpoint/2010/main" val="1530257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3" descr="M:\DOL\Publications\_images\DLR logos\2016\DLR-new-logo_vertical.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318" r="10101" b="45528"/>
          <a:stretch/>
        </p:blipFill>
        <p:spPr bwMode="auto">
          <a:xfrm>
            <a:off x="1981201" y="-1076449"/>
            <a:ext cx="10259465" cy="7705849"/>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76200" y="0"/>
            <a:ext cx="9220200" cy="6857999"/>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228600" y="1587500"/>
            <a:ext cx="0" cy="3398386"/>
          </a:xfrm>
          <a:prstGeom prst="line">
            <a:avLst/>
          </a:prstGeom>
          <a:ln w="38100">
            <a:solidFill>
              <a:srgbClr val="F7B334"/>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userDrawn="1">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userDrawn="1">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userDrawn="1">
            <p:ph type="dt" sz="half" idx="10"/>
          </p:nvPr>
        </p:nvSpPr>
        <p:spPr/>
        <p:txBody>
          <a:bodyPr/>
          <a:lstStyle/>
          <a:p>
            <a:fld id="{E2778E73-5660-4C06-9311-33448D45B272}" type="datetimeFigureOut">
              <a:rPr lang="en-US" smtClean="0"/>
              <a:t>5/7/2019</a:t>
            </a:fld>
            <a:endParaRPr lang="en-US"/>
          </a:p>
        </p:txBody>
      </p:sp>
      <p:sp>
        <p:nvSpPr>
          <p:cNvPr id="5" name="Footer Placeholder 4"/>
          <p:cNvSpPr>
            <a:spLocks noGrp="1"/>
          </p:cNvSpPr>
          <p:nvPr userDrawn="1">
            <p:ph type="ftr" sz="quarter" idx="11"/>
          </p:nvPr>
        </p:nvSpPr>
        <p:spPr/>
        <p:txBody>
          <a:bodyPr/>
          <a:lstStyle/>
          <a:p>
            <a:endParaRPr lang="en-US"/>
          </a:p>
        </p:txBody>
      </p:sp>
      <p:sp>
        <p:nvSpPr>
          <p:cNvPr id="6" name="Slide Number Placeholder 5"/>
          <p:cNvSpPr>
            <a:spLocks noGrp="1"/>
          </p:cNvSpPr>
          <p:nvPr userDrawn="1">
            <p:ph type="sldNum" sz="quarter" idx="12"/>
          </p:nvPr>
        </p:nvSpPr>
        <p:spPr/>
        <p:txBody>
          <a:bodyPr/>
          <a:lstStyle/>
          <a:p>
            <a:fld id="{EA9148F2-F2E2-43B4-A297-C851A3414C70}" type="slidenum">
              <a:rPr lang="en-US" smtClean="0"/>
              <a:t>‹#›</a:t>
            </a:fld>
            <a:endParaRPr lang="en-US"/>
          </a:p>
        </p:txBody>
      </p:sp>
    </p:spTree>
    <p:extLst>
      <p:ext uri="{BB962C8B-B14F-4D97-AF65-F5344CB8AC3E}">
        <p14:creationId xmlns:p14="http://schemas.microsoft.com/office/powerpoint/2010/main" val="909757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3" descr="M:\DOL\Publications\_images\DLR logos\2016\DLR-new-logo_vertical.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318" r="10101" b="45528"/>
          <a:stretch/>
        </p:blipFill>
        <p:spPr bwMode="auto">
          <a:xfrm>
            <a:off x="1981201" y="-1143000"/>
            <a:ext cx="10259465" cy="7705849"/>
          </a:xfrm>
          <a:prstGeom prst="rect">
            <a:avLst/>
          </a:prstGeom>
          <a:noFill/>
          <a:effectLst/>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76200" y="0"/>
            <a:ext cx="9220200" cy="6857999"/>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lgn="l">
              <a:defRPr lang="en-US" sz="4400" b="1" kern="1200" dirty="0">
                <a:solidFill>
                  <a:schemeClr val="tx1">
                    <a:lumMod val="65000"/>
                    <a:lumOff val="35000"/>
                  </a:schemeClr>
                </a:solidFill>
                <a:latin typeface="+mj-lt"/>
                <a:ea typeface="+mj-ea"/>
                <a:cs typeface="+mj-cs"/>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778E73-5660-4C06-9311-33448D45B272}"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148F2-F2E2-43B4-A297-C851A3414C70}" type="slidenum">
              <a:rPr lang="en-US" smtClean="0"/>
              <a:t>‹#›</a:t>
            </a:fld>
            <a:endParaRPr lang="en-US"/>
          </a:p>
        </p:txBody>
      </p:sp>
      <p:cxnSp>
        <p:nvCxnSpPr>
          <p:cNvPr id="9" name="Straight Connector 8"/>
          <p:cNvCxnSpPr/>
          <p:nvPr userDrawn="1"/>
        </p:nvCxnSpPr>
        <p:spPr>
          <a:xfrm>
            <a:off x="228600" y="1587500"/>
            <a:ext cx="0" cy="3398386"/>
          </a:xfrm>
          <a:prstGeom prst="line">
            <a:avLst/>
          </a:prstGeom>
          <a:ln w="38100">
            <a:solidFill>
              <a:srgbClr val="F7B3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379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7" name="Group 6"/>
          <p:cNvGrpSpPr/>
          <p:nvPr userDrawn="1"/>
        </p:nvGrpSpPr>
        <p:grpSpPr>
          <a:xfrm>
            <a:off x="0" y="-983375"/>
            <a:ext cx="12240666" cy="7841375"/>
            <a:chOff x="0" y="-983375"/>
            <a:chExt cx="12240666" cy="7841375"/>
          </a:xfrm>
        </p:grpSpPr>
        <p:pic>
          <p:nvPicPr>
            <p:cNvPr id="8" name="Picture 3" descr="M:\DOL\Publications\_images\DLR logos\2016\DLR-new-logo_vertical.png"/>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9318" r="10101" b="45528"/>
            <a:stretch/>
          </p:blipFill>
          <p:spPr bwMode="auto">
            <a:xfrm>
              <a:off x="1981201" y="-983375"/>
              <a:ext cx="10259465" cy="7468782"/>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0" y="0"/>
              <a:ext cx="9220200" cy="6858000"/>
            </a:xfrm>
            <a:prstGeom prst="rect">
              <a:avLst/>
            </a:prstGeom>
            <a:gradFill flip="none" rotWithShape="1">
              <a:gsLst>
                <a:gs pos="0">
                  <a:srgbClr val="B3B2B1">
                    <a:alpha val="58000"/>
                  </a:srgbClr>
                </a:gs>
                <a:gs pos="50000">
                  <a:srgbClr val="B3B2B1">
                    <a:tint val="44500"/>
                    <a:satMod val="160000"/>
                  </a:srgbClr>
                </a:gs>
                <a:gs pos="100000">
                  <a:srgbClr val="B3B2B1">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descr="M:\DOL\Publications\_images\DLR logos\2016\DLR-new-logo_vertical.png"/>
            <p:cNvPicPr>
              <a:picLocks noChangeAspect="1" noChangeArrowheads="1"/>
            </p:cNvPicPr>
            <p:nvPr/>
          </p:nvPicPr>
          <p:blipFill rotWithShape="1">
            <a:blip r:embed="rId2">
              <a:extLst>
                <a:ext uri="{28A0092B-C50C-407E-A947-70E740481C1C}">
                  <a14:useLocalDpi xmlns:a14="http://schemas.microsoft.com/office/drawing/2010/main" val="0"/>
                </a:ext>
              </a:extLst>
            </a:blip>
            <a:srcRect l="9318" r="10101" b="12336"/>
            <a:stretch/>
          </p:blipFill>
          <p:spPr bwMode="auto">
            <a:xfrm>
              <a:off x="798286" y="1072614"/>
              <a:ext cx="3276600" cy="3659011"/>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4599752" y="1592448"/>
              <a:ext cx="0" cy="3398386"/>
            </a:xfrm>
            <a:prstGeom prst="line">
              <a:avLst/>
            </a:prstGeom>
            <a:ln w="38100">
              <a:solidFill>
                <a:srgbClr val="F7B334"/>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722313" y="5267325"/>
            <a:ext cx="7772400" cy="1362075"/>
          </a:xfrm>
        </p:spPr>
        <p:txBody>
          <a:bodyPr anchor="t">
            <a:normAutofit/>
          </a:bodyPr>
          <a:lstStyle>
            <a:lvl1pPr algn="l">
              <a:defRPr lang="en-US" sz="4400" b="1" kern="1200" dirty="0">
                <a:solidFill>
                  <a:schemeClr val="tx1">
                    <a:lumMod val="65000"/>
                    <a:lumOff val="35000"/>
                  </a:schemeClr>
                </a:solidFill>
                <a:latin typeface="+mj-lt"/>
                <a:ea typeface="+mj-ea"/>
                <a:cs typeface="+mj-cs"/>
              </a:defRPr>
            </a:lvl1pPr>
          </a:lstStyle>
          <a:p>
            <a:r>
              <a:rPr lang="en-US" dirty="0"/>
              <a:t>Click to edit Master title style</a:t>
            </a:r>
          </a:p>
        </p:txBody>
      </p:sp>
      <p:sp>
        <p:nvSpPr>
          <p:cNvPr id="4" name="Date Placeholder 3"/>
          <p:cNvSpPr>
            <a:spLocks noGrp="1"/>
          </p:cNvSpPr>
          <p:nvPr>
            <p:ph type="dt" sz="half" idx="10"/>
          </p:nvPr>
        </p:nvSpPr>
        <p:spPr/>
        <p:txBody>
          <a:bodyPr/>
          <a:lstStyle/>
          <a:p>
            <a:fld id="{E2778E73-5660-4C06-9311-33448D45B272}"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148F2-F2E2-43B4-A297-C851A3414C70}" type="slidenum">
              <a:rPr lang="en-US" smtClean="0"/>
              <a:t>‹#›</a:t>
            </a:fld>
            <a:endParaRPr lang="en-US"/>
          </a:p>
        </p:txBody>
      </p:sp>
    </p:spTree>
    <p:extLst>
      <p:ext uri="{BB962C8B-B14F-4D97-AF65-F5344CB8AC3E}">
        <p14:creationId xmlns:p14="http://schemas.microsoft.com/office/powerpoint/2010/main" val="667514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3" descr="M:\DOL\Publications\_images\DLR logos\2016\DLR-new-logo_vertical.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318" r="10101" b="45528"/>
          <a:stretch/>
        </p:blipFill>
        <p:spPr bwMode="auto">
          <a:xfrm>
            <a:off x="1981201" y="-1152649"/>
            <a:ext cx="10259465" cy="7705849"/>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76200" y="0"/>
            <a:ext cx="9220200" cy="6857999"/>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lgn="l" defTabSz="914400" rtl="0" eaLnBrk="1" latinLnBrk="0" hangingPunct="1">
              <a:spcBef>
                <a:spcPct val="0"/>
              </a:spcBef>
              <a:buNone/>
              <a:defRPr lang="en-US" sz="4400" b="1" kern="1200" dirty="0">
                <a:solidFill>
                  <a:schemeClr val="tx1">
                    <a:lumMod val="65000"/>
                    <a:lumOff val="35000"/>
                  </a:schemeClr>
                </a:solidFill>
                <a:latin typeface="+mj-lt"/>
                <a:ea typeface="+mj-ea"/>
                <a:cs typeface="+mj-cs"/>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778E73-5660-4C06-9311-33448D45B272}" type="datetimeFigureOut">
              <a:rPr lang="en-US" smtClean="0"/>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148F2-F2E2-43B4-A297-C851A3414C70}" type="slidenum">
              <a:rPr lang="en-US" smtClean="0"/>
              <a:t>‹#›</a:t>
            </a:fld>
            <a:endParaRPr lang="en-US"/>
          </a:p>
        </p:txBody>
      </p:sp>
      <p:cxnSp>
        <p:nvCxnSpPr>
          <p:cNvPr id="10" name="Straight Connector 9"/>
          <p:cNvCxnSpPr/>
          <p:nvPr userDrawn="1"/>
        </p:nvCxnSpPr>
        <p:spPr>
          <a:xfrm>
            <a:off x="228600" y="1587500"/>
            <a:ext cx="0" cy="3398386"/>
          </a:xfrm>
          <a:prstGeom prst="line">
            <a:avLst/>
          </a:prstGeom>
          <a:ln w="38100">
            <a:solidFill>
              <a:srgbClr val="F7B3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679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3" descr="M:\DOL\Publications\_images\DLR logos\2016\DLR-new-logo_vertical.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318" r="10101" b="45528"/>
          <a:stretch/>
        </p:blipFill>
        <p:spPr bwMode="auto">
          <a:xfrm>
            <a:off x="1981201" y="-1152649"/>
            <a:ext cx="10259465" cy="770584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76200" y="0"/>
            <a:ext cx="9220200" cy="6857999"/>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228600" y="1587500"/>
            <a:ext cx="0" cy="3398386"/>
          </a:xfrm>
          <a:prstGeom prst="line">
            <a:avLst/>
          </a:prstGeom>
          <a:ln w="38100">
            <a:solidFill>
              <a:srgbClr val="F7B33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p:nvPr>
        </p:nvSpPr>
        <p:spPr/>
        <p:txBody>
          <a:bodyPr>
            <a:normAutofit/>
          </a:bodyPr>
          <a:lstStyle>
            <a:lvl1pPr algn="l">
              <a:defRPr lang="en-US" sz="4400" b="1" kern="1200" dirty="0">
                <a:solidFill>
                  <a:schemeClr val="tx1">
                    <a:lumMod val="65000"/>
                    <a:lumOff val="35000"/>
                  </a:schemeClr>
                </a:solidFill>
                <a:latin typeface="+mj-lt"/>
                <a:ea typeface="+mj-ea"/>
                <a:cs typeface="+mj-cs"/>
              </a:defRPr>
            </a:lvl1pPr>
          </a:lstStyle>
          <a:p>
            <a:r>
              <a:rPr lang="en-US" dirty="0"/>
              <a:t>Click to edit Master title style</a:t>
            </a:r>
          </a:p>
        </p:txBody>
      </p:sp>
      <p:sp>
        <p:nvSpPr>
          <p:cNvPr id="3" name="Text Placeholder 2"/>
          <p:cNvSpPr>
            <a:spLocks noGrp="1"/>
          </p:cNvSpPr>
          <p:nvPr userDrawn="1">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userDrawn="1">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userDrawn="1">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userDrawn="1">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userDrawn="1">
            <p:ph type="dt" sz="half" idx="10"/>
          </p:nvPr>
        </p:nvSpPr>
        <p:spPr/>
        <p:txBody>
          <a:bodyPr/>
          <a:lstStyle/>
          <a:p>
            <a:fld id="{E2778E73-5660-4C06-9311-33448D45B272}" type="datetimeFigureOut">
              <a:rPr lang="en-US" smtClean="0"/>
              <a:t>5/7/2019</a:t>
            </a:fld>
            <a:endParaRPr lang="en-US"/>
          </a:p>
        </p:txBody>
      </p:sp>
      <p:sp>
        <p:nvSpPr>
          <p:cNvPr id="8" name="Footer Placeholder 7"/>
          <p:cNvSpPr>
            <a:spLocks noGrp="1"/>
          </p:cNvSpPr>
          <p:nvPr userDrawn="1">
            <p:ph type="ftr" sz="quarter" idx="11"/>
          </p:nvPr>
        </p:nvSpPr>
        <p:spPr/>
        <p:txBody>
          <a:bodyPr/>
          <a:lstStyle/>
          <a:p>
            <a:endParaRPr lang="en-US"/>
          </a:p>
        </p:txBody>
      </p:sp>
      <p:sp>
        <p:nvSpPr>
          <p:cNvPr id="9" name="Slide Number Placeholder 8"/>
          <p:cNvSpPr>
            <a:spLocks noGrp="1"/>
          </p:cNvSpPr>
          <p:nvPr userDrawn="1">
            <p:ph type="sldNum" sz="quarter" idx="12"/>
          </p:nvPr>
        </p:nvSpPr>
        <p:spPr/>
        <p:txBody>
          <a:bodyPr/>
          <a:lstStyle/>
          <a:p>
            <a:fld id="{EA9148F2-F2E2-43B4-A297-C851A3414C70}" type="slidenum">
              <a:rPr lang="en-US" smtClean="0"/>
              <a:t>‹#›</a:t>
            </a:fld>
            <a:endParaRPr lang="en-US"/>
          </a:p>
        </p:txBody>
      </p:sp>
    </p:spTree>
    <p:extLst>
      <p:ext uri="{BB962C8B-B14F-4D97-AF65-F5344CB8AC3E}">
        <p14:creationId xmlns:p14="http://schemas.microsoft.com/office/powerpoint/2010/main" val="424091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userDrawn="1"/>
        </p:nvGrpSpPr>
        <p:grpSpPr>
          <a:xfrm>
            <a:off x="0" y="-983375"/>
            <a:ext cx="12240666" cy="7841375"/>
            <a:chOff x="0" y="-983375"/>
            <a:chExt cx="12240666" cy="7841375"/>
          </a:xfrm>
        </p:grpSpPr>
        <p:pic>
          <p:nvPicPr>
            <p:cNvPr id="7" name="Picture 3" descr="M:\DOL\Publications\_images\DLR logos\2016\DLR-new-logo_vertical.png"/>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9318" r="10101" b="45528"/>
            <a:stretch/>
          </p:blipFill>
          <p:spPr bwMode="auto">
            <a:xfrm>
              <a:off x="1981201" y="-983375"/>
              <a:ext cx="10259465" cy="7468782"/>
            </a:xfrm>
            <a:prstGeom prst="rect">
              <a:avLst/>
            </a:prstGeom>
            <a:noFill/>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0" y="0"/>
              <a:ext cx="9220200" cy="6858000"/>
            </a:xfrm>
            <a:prstGeom prst="rect">
              <a:avLst/>
            </a:prstGeom>
            <a:gradFill flip="none" rotWithShape="1">
              <a:gsLst>
                <a:gs pos="0">
                  <a:srgbClr val="B3B2B1">
                    <a:alpha val="58000"/>
                  </a:srgbClr>
                </a:gs>
                <a:gs pos="50000">
                  <a:srgbClr val="B3B2B1">
                    <a:tint val="44500"/>
                    <a:satMod val="160000"/>
                  </a:srgbClr>
                </a:gs>
                <a:gs pos="100000">
                  <a:srgbClr val="B3B2B1">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descr="M:\DOL\Publications\_images\DLR logos\2016\DLR-new-logo_vertical.png"/>
            <p:cNvPicPr>
              <a:picLocks noChangeAspect="1" noChangeArrowheads="1"/>
            </p:cNvPicPr>
            <p:nvPr/>
          </p:nvPicPr>
          <p:blipFill rotWithShape="1">
            <a:blip r:embed="rId2">
              <a:extLst>
                <a:ext uri="{28A0092B-C50C-407E-A947-70E740481C1C}">
                  <a14:useLocalDpi xmlns:a14="http://schemas.microsoft.com/office/drawing/2010/main" val="0"/>
                </a:ext>
              </a:extLst>
            </a:blip>
            <a:srcRect l="9318" r="10101" b="12336"/>
            <a:stretch/>
          </p:blipFill>
          <p:spPr bwMode="auto">
            <a:xfrm>
              <a:off x="798286" y="1072614"/>
              <a:ext cx="3276600" cy="3659011"/>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4599752" y="1592448"/>
              <a:ext cx="0" cy="3398386"/>
            </a:xfrm>
            <a:prstGeom prst="line">
              <a:avLst/>
            </a:prstGeom>
            <a:ln w="38100">
              <a:solidFill>
                <a:srgbClr val="F7B334"/>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E2778E73-5660-4C06-9311-33448D45B272}" type="datetimeFigureOut">
              <a:rPr lang="en-US" smtClean="0"/>
              <a:t>5/7/2019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9148F2-F2E2-43B4-A297-C851A3414C70}" type="slidenum">
              <a:rPr lang="en-US" smtClean="0"/>
              <a:t>‹#›</a:t>
            </a:fld>
            <a:endParaRPr lang="en-US"/>
          </a:p>
        </p:txBody>
      </p:sp>
    </p:spTree>
    <p:extLst>
      <p:ext uri="{BB962C8B-B14F-4D97-AF65-F5344CB8AC3E}">
        <p14:creationId xmlns:p14="http://schemas.microsoft.com/office/powerpoint/2010/main" val="3521108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3" descr="M:\DOL\Publications\_images\DLR logos\2016\DLR-new-logo_vertical.png"/>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9318" r="10101" b="45528"/>
          <a:stretch/>
        </p:blipFill>
        <p:spPr bwMode="auto">
          <a:xfrm>
            <a:off x="1981201" y="-983375"/>
            <a:ext cx="10259465" cy="7468782"/>
          </a:xfrm>
          <a:prstGeom prst="rect">
            <a:avLst/>
          </a:prstGeom>
          <a:noFill/>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9220200" cy="6858000"/>
          </a:xfrm>
          <a:prstGeom prst="rect">
            <a:avLst/>
          </a:prstGeom>
          <a:gradFill flip="none" rotWithShape="1">
            <a:gsLst>
              <a:gs pos="0">
                <a:srgbClr val="B3B2B1">
                  <a:alpha val="58000"/>
                </a:srgbClr>
              </a:gs>
              <a:gs pos="50000">
                <a:srgbClr val="B3B2B1">
                  <a:tint val="44500"/>
                  <a:satMod val="160000"/>
                </a:srgbClr>
              </a:gs>
              <a:gs pos="100000">
                <a:srgbClr val="B3B2B1">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2778E73-5660-4C06-9311-33448D45B272}" type="datetimeFigureOut">
              <a:rPr lang="en-US" smtClean="0"/>
              <a:t>5/7/2019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9148F2-F2E2-43B4-A297-C851A3414C70}" type="slidenum">
              <a:rPr lang="en-US" smtClean="0"/>
              <a:t>‹#›</a:t>
            </a:fld>
            <a:endParaRPr lang="en-US"/>
          </a:p>
        </p:txBody>
      </p:sp>
      <p:pic>
        <p:nvPicPr>
          <p:cNvPr id="8" name="Picture 3" descr="M:\DOL\Publications\_images\DLR logos\2016\DLR-new-logo_vertical.png"/>
          <p:cNvPicPr>
            <a:picLocks noChangeAspect="1" noChangeArrowheads="1"/>
          </p:cNvPicPr>
          <p:nvPr/>
        </p:nvPicPr>
        <p:blipFill rotWithShape="1">
          <a:blip r:embed="rId2">
            <a:extLst>
              <a:ext uri="{28A0092B-C50C-407E-A947-70E740481C1C}">
                <a14:useLocalDpi xmlns:a14="http://schemas.microsoft.com/office/drawing/2010/main" val="0"/>
              </a:ext>
            </a:extLst>
          </a:blip>
          <a:srcRect l="9318" r="10101" b="12336"/>
          <a:stretch/>
        </p:blipFill>
        <p:spPr bwMode="auto">
          <a:xfrm>
            <a:off x="798286" y="1072614"/>
            <a:ext cx="3276600" cy="3659011"/>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4599752" y="1592448"/>
            <a:ext cx="0" cy="3398386"/>
          </a:xfrm>
          <a:prstGeom prst="line">
            <a:avLst/>
          </a:prstGeom>
          <a:ln w="38100">
            <a:solidFill>
              <a:srgbClr val="F7B3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6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3" descr="M:\DOL\Publications\_images\DLR logos\2016\DLR-new-logo_vertical.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318" r="10101" b="45528"/>
          <a:stretch/>
        </p:blipFill>
        <p:spPr bwMode="auto">
          <a:xfrm>
            <a:off x="1981201" y="-1143000"/>
            <a:ext cx="10259465" cy="770584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76200" y="0"/>
            <a:ext cx="9220200" cy="6857999"/>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228600" y="1587500"/>
            <a:ext cx="0" cy="3398386"/>
          </a:xfrm>
          <a:prstGeom prst="line">
            <a:avLst/>
          </a:prstGeom>
          <a:ln w="38100">
            <a:solidFill>
              <a:srgbClr val="F7B33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userDrawn="1">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userDrawn="1">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userDrawn="1">
            <p:ph type="dt" sz="half" idx="10"/>
          </p:nvPr>
        </p:nvSpPr>
        <p:spPr/>
        <p:txBody>
          <a:bodyPr/>
          <a:lstStyle/>
          <a:p>
            <a:fld id="{E2778E73-5660-4C06-9311-33448D45B272}" type="datetimeFigureOut">
              <a:rPr lang="en-US" smtClean="0"/>
              <a:t>5/7/2019</a:t>
            </a:fld>
            <a:endParaRPr lang="en-US"/>
          </a:p>
        </p:txBody>
      </p:sp>
      <p:sp>
        <p:nvSpPr>
          <p:cNvPr id="6" name="Footer Placeholder 5"/>
          <p:cNvSpPr>
            <a:spLocks noGrp="1"/>
          </p:cNvSpPr>
          <p:nvPr userDrawn="1">
            <p:ph type="ftr" sz="quarter" idx="11"/>
          </p:nvPr>
        </p:nvSpPr>
        <p:spPr/>
        <p:txBody>
          <a:bodyPr/>
          <a:lstStyle/>
          <a:p>
            <a:endParaRPr lang="en-US"/>
          </a:p>
        </p:txBody>
      </p:sp>
      <p:sp>
        <p:nvSpPr>
          <p:cNvPr id="7" name="Slide Number Placeholder 6"/>
          <p:cNvSpPr>
            <a:spLocks noGrp="1"/>
          </p:cNvSpPr>
          <p:nvPr userDrawn="1">
            <p:ph type="sldNum" sz="quarter" idx="12"/>
          </p:nvPr>
        </p:nvSpPr>
        <p:spPr/>
        <p:txBody>
          <a:bodyPr/>
          <a:lstStyle/>
          <a:p>
            <a:fld id="{EA9148F2-F2E2-43B4-A297-C851A3414C70}" type="slidenum">
              <a:rPr lang="en-US" smtClean="0"/>
              <a:t>‹#›</a:t>
            </a:fld>
            <a:endParaRPr lang="en-US"/>
          </a:p>
        </p:txBody>
      </p:sp>
    </p:spTree>
    <p:extLst>
      <p:ext uri="{BB962C8B-B14F-4D97-AF65-F5344CB8AC3E}">
        <p14:creationId xmlns:p14="http://schemas.microsoft.com/office/powerpoint/2010/main" val="1182312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3" descr="M:\DOL\Publications\_images\DLR logos\2016\DLR-new-logo_vertical.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318" r="10101" b="45528"/>
          <a:stretch/>
        </p:blipFill>
        <p:spPr bwMode="auto">
          <a:xfrm>
            <a:off x="1981201" y="-1066800"/>
            <a:ext cx="10259465" cy="770584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76200" y="0"/>
            <a:ext cx="9220200" cy="6857999"/>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228600" y="1587500"/>
            <a:ext cx="0" cy="3398386"/>
          </a:xfrm>
          <a:prstGeom prst="line">
            <a:avLst/>
          </a:prstGeom>
          <a:ln w="38100">
            <a:solidFill>
              <a:srgbClr val="F7B33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userDrawn="1">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userDrawn="1">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userDrawn="1">
            <p:ph type="dt" sz="half" idx="10"/>
          </p:nvPr>
        </p:nvSpPr>
        <p:spPr/>
        <p:txBody>
          <a:bodyPr/>
          <a:lstStyle/>
          <a:p>
            <a:fld id="{E2778E73-5660-4C06-9311-33448D45B272}" type="datetimeFigureOut">
              <a:rPr lang="en-US" smtClean="0"/>
              <a:t>5/7/2019</a:t>
            </a:fld>
            <a:endParaRPr lang="en-US"/>
          </a:p>
        </p:txBody>
      </p:sp>
      <p:sp>
        <p:nvSpPr>
          <p:cNvPr id="6" name="Footer Placeholder 5"/>
          <p:cNvSpPr>
            <a:spLocks noGrp="1"/>
          </p:cNvSpPr>
          <p:nvPr userDrawn="1">
            <p:ph type="ftr" sz="quarter" idx="11"/>
          </p:nvPr>
        </p:nvSpPr>
        <p:spPr/>
        <p:txBody>
          <a:bodyPr/>
          <a:lstStyle/>
          <a:p>
            <a:endParaRPr lang="en-US"/>
          </a:p>
        </p:txBody>
      </p:sp>
      <p:sp>
        <p:nvSpPr>
          <p:cNvPr id="7" name="Slide Number Placeholder 6"/>
          <p:cNvSpPr>
            <a:spLocks noGrp="1"/>
          </p:cNvSpPr>
          <p:nvPr userDrawn="1">
            <p:ph type="sldNum" sz="quarter" idx="12"/>
          </p:nvPr>
        </p:nvSpPr>
        <p:spPr/>
        <p:txBody>
          <a:bodyPr/>
          <a:lstStyle/>
          <a:p>
            <a:fld id="{EA9148F2-F2E2-43B4-A297-C851A3414C70}" type="slidenum">
              <a:rPr lang="en-US" smtClean="0"/>
              <a:t>‹#›</a:t>
            </a:fld>
            <a:endParaRPr lang="en-US"/>
          </a:p>
        </p:txBody>
      </p:sp>
    </p:spTree>
    <p:extLst>
      <p:ext uri="{BB962C8B-B14F-4D97-AF65-F5344CB8AC3E}">
        <p14:creationId xmlns:p14="http://schemas.microsoft.com/office/powerpoint/2010/main" val="3989590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78E73-5660-4C06-9311-33448D45B272}" type="datetimeFigureOut">
              <a:rPr lang="en-US" smtClean="0"/>
              <a:t>5/7/2019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148F2-F2E2-43B4-A297-C851A3414C70}" type="slidenum">
              <a:rPr lang="en-US" smtClean="0"/>
              <a:t>‹#›</a:t>
            </a:fld>
            <a:endParaRPr lang="en-US"/>
          </a:p>
        </p:txBody>
      </p:sp>
    </p:spTree>
    <p:extLst>
      <p:ext uri="{BB962C8B-B14F-4D97-AF65-F5344CB8AC3E}">
        <p14:creationId xmlns:p14="http://schemas.microsoft.com/office/powerpoint/2010/main" val="2827098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lang="en-US" sz="4400" b="1" kern="1200" dirty="0" smtClean="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StartToday@state.sd.u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Business Services</a:t>
            </a:r>
          </a:p>
        </p:txBody>
      </p:sp>
      <p:sp>
        <p:nvSpPr>
          <p:cNvPr id="3" name="Subtitle 2"/>
          <p:cNvSpPr>
            <a:spLocks noGrp="1"/>
          </p:cNvSpPr>
          <p:nvPr>
            <p:ph type="subTitle" idx="1"/>
          </p:nvPr>
        </p:nvSpPr>
        <p:spPr/>
        <p:txBody>
          <a:bodyPr/>
          <a:lstStyle/>
          <a:p>
            <a:r>
              <a:rPr lang="en-US" dirty="0"/>
              <a:t>Marcia Hultman</a:t>
            </a:r>
          </a:p>
          <a:p>
            <a:r>
              <a:rPr lang="en-US" dirty="0"/>
              <a:t>Cabinet Secretary</a:t>
            </a:r>
          </a:p>
        </p:txBody>
      </p:sp>
    </p:spTree>
    <p:extLst>
      <p:ext uri="{BB962C8B-B14F-4D97-AF65-F5344CB8AC3E}">
        <p14:creationId xmlns:p14="http://schemas.microsoft.com/office/powerpoint/2010/main" val="2512122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0A7C7-8953-4AC3-BD19-821F8FAAF04D}"/>
              </a:ext>
            </a:extLst>
          </p:cNvPr>
          <p:cNvSpPr>
            <a:spLocks noGrp="1"/>
          </p:cNvSpPr>
          <p:nvPr>
            <p:ph type="title"/>
          </p:nvPr>
        </p:nvSpPr>
        <p:spPr/>
        <p:txBody>
          <a:bodyPr/>
          <a:lstStyle/>
          <a:p>
            <a:r>
              <a:rPr lang="en-US" dirty="0"/>
              <a:t>SDWORKS</a:t>
            </a:r>
          </a:p>
        </p:txBody>
      </p:sp>
      <p:sp>
        <p:nvSpPr>
          <p:cNvPr id="3" name="Content Placeholder 2">
            <a:extLst>
              <a:ext uri="{FF2B5EF4-FFF2-40B4-BE49-F238E27FC236}">
                <a16:creationId xmlns:a16="http://schemas.microsoft.com/office/drawing/2014/main" id="{8EF4B179-28EE-482C-873E-D12955C40BC2}"/>
              </a:ext>
            </a:extLst>
          </p:cNvPr>
          <p:cNvSpPr>
            <a:spLocks noGrp="1"/>
          </p:cNvSpPr>
          <p:nvPr>
            <p:ph idx="1"/>
          </p:nvPr>
        </p:nvSpPr>
        <p:spPr>
          <a:xfrm>
            <a:off x="457200" y="1600200"/>
            <a:ext cx="8229600" cy="4983162"/>
          </a:xfrm>
        </p:spPr>
        <p:txBody>
          <a:bodyPr>
            <a:normAutofit/>
          </a:bodyPr>
          <a:lstStyle/>
          <a:p>
            <a:r>
              <a:rPr lang="en-US" dirty="0"/>
              <a:t>Define skills and post job orders using common language</a:t>
            </a:r>
          </a:p>
          <a:p>
            <a:r>
              <a:rPr lang="en-US" dirty="0"/>
              <a:t>Research LMI and economic data</a:t>
            </a:r>
          </a:p>
          <a:p>
            <a:r>
              <a:rPr lang="en-US" dirty="0"/>
              <a:t>Set up a Virtual Recruiter</a:t>
            </a:r>
          </a:p>
          <a:p>
            <a:r>
              <a:rPr lang="en-US" dirty="0"/>
              <a:t>Communicate within the system email and message center</a:t>
            </a:r>
          </a:p>
          <a:p>
            <a:pPr marL="0" indent="0">
              <a:buNone/>
            </a:pPr>
            <a:endParaRPr lang="en-US" dirty="0"/>
          </a:p>
          <a:p>
            <a:pPr marL="0" indent="0">
              <a:buNone/>
            </a:pPr>
            <a:r>
              <a:rPr lang="en-US" i="1" dirty="0"/>
              <a:t>Create account at sdjobs.org </a:t>
            </a:r>
            <a:br>
              <a:rPr lang="en-US" i="1" dirty="0"/>
            </a:br>
            <a:r>
              <a:rPr lang="en-US" i="1" dirty="0"/>
              <a:t>&gt;&gt; Post a Job</a:t>
            </a:r>
          </a:p>
        </p:txBody>
      </p:sp>
      <p:pic>
        <p:nvPicPr>
          <p:cNvPr id="4" name="Picture 3">
            <a:extLst>
              <a:ext uri="{FF2B5EF4-FFF2-40B4-BE49-F238E27FC236}">
                <a16:creationId xmlns:a16="http://schemas.microsoft.com/office/drawing/2014/main" id="{2E3CDA14-779C-49F4-B9E8-7D820C65DEC2}"/>
              </a:ext>
            </a:extLst>
          </p:cNvPr>
          <p:cNvPicPr>
            <a:picLocks noChangeAspect="1"/>
          </p:cNvPicPr>
          <p:nvPr/>
        </p:nvPicPr>
        <p:blipFill>
          <a:blip r:embed="rId3"/>
          <a:stretch>
            <a:fillRect/>
          </a:stretch>
        </p:blipFill>
        <p:spPr>
          <a:xfrm>
            <a:off x="5517807" y="4343400"/>
            <a:ext cx="3007068" cy="1947862"/>
          </a:xfrm>
          <a:prstGeom prst="rect">
            <a:avLst/>
          </a:prstGeom>
        </p:spPr>
      </p:pic>
    </p:spTree>
    <p:extLst>
      <p:ext uri="{BB962C8B-B14F-4D97-AF65-F5344CB8AC3E}">
        <p14:creationId xmlns:p14="http://schemas.microsoft.com/office/powerpoint/2010/main" val="2679231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60C2-5B1D-4AAF-B4E4-1B52A5E085AF}"/>
              </a:ext>
            </a:extLst>
          </p:cNvPr>
          <p:cNvSpPr>
            <a:spLocks noGrp="1"/>
          </p:cNvSpPr>
          <p:nvPr>
            <p:ph type="title"/>
          </p:nvPr>
        </p:nvSpPr>
        <p:spPr/>
        <p:txBody>
          <a:bodyPr/>
          <a:lstStyle/>
          <a:p>
            <a:r>
              <a:rPr lang="en-US" dirty="0"/>
              <a:t>Labor Market Information </a:t>
            </a:r>
          </a:p>
        </p:txBody>
      </p:sp>
      <p:sp>
        <p:nvSpPr>
          <p:cNvPr id="3" name="Content Placeholder 2">
            <a:extLst>
              <a:ext uri="{FF2B5EF4-FFF2-40B4-BE49-F238E27FC236}">
                <a16:creationId xmlns:a16="http://schemas.microsoft.com/office/drawing/2014/main" id="{DB443AE9-8BF9-47D6-B663-79D3D7B9B7F7}"/>
              </a:ext>
            </a:extLst>
          </p:cNvPr>
          <p:cNvSpPr>
            <a:spLocks noGrp="1"/>
          </p:cNvSpPr>
          <p:nvPr>
            <p:ph idx="1"/>
          </p:nvPr>
        </p:nvSpPr>
        <p:spPr>
          <a:xfrm>
            <a:off x="457200" y="1600200"/>
            <a:ext cx="8229600" cy="4983162"/>
          </a:xfrm>
        </p:spPr>
        <p:txBody>
          <a:bodyPr>
            <a:normAutofit lnSpcReduction="10000"/>
          </a:bodyPr>
          <a:lstStyle/>
          <a:p>
            <a:r>
              <a:rPr lang="en-US" dirty="0"/>
              <a:t>Occupational wage estimates</a:t>
            </a:r>
          </a:p>
          <a:p>
            <a:r>
              <a:rPr lang="en-US" dirty="0"/>
              <a:t>Worker levels and pay by industry and size of business</a:t>
            </a:r>
          </a:p>
          <a:p>
            <a:r>
              <a:rPr lang="en-US" dirty="0"/>
              <a:t>Employment and demand projections by industry and occupation </a:t>
            </a:r>
          </a:p>
          <a:p>
            <a:r>
              <a:rPr lang="en-US" dirty="0"/>
              <a:t>Employee benefits </a:t>
            </a:r>
          </a:p>
          <a:p>
            <a:pPr marL="0" indent="0">
              <a:buNone/>
            </a:pPr>
            <a:endParaRPr lang="en-US" dirty="0"/>
          </a:p>
          <a:p>
            <a:pPr marL="0" indent="0">
              <a:buNone/>
            </a:pPr>
            <a:r>
              <a:rPr lang="en-US" i="1" dirty="0"/>
              <a:t>Visit sdjobs.org &gt;&gt;</a:t>
            </a:r>
          </a:p>
          <a:p>
            <a:pPr marL="0" indent="0">
              <a:buNone/>
            </a:pPr>
            <a:r>
              <a:rPr lang="en-US" i="1" dirty="0"/>
              <a:t>Labor Market Information </a:t>
            </a:r>
          </a:p>
        </p:txBody>
      </p:sp>
      <p:pic>
        <p:nvPicPr>
          <p:cNvPr id="4" name="Picture 3">
            <a:extLst>
              <a:ext uri="{FF2B5EF4-FFF2-40B4-BE49-F238E27FC236}">
                <a16:creationId xmlns:a16="http://schemas.microsoft.com/office/drawing/2014/main" id="{046D9822-0208-4F17-87B3-D5C76C127729}"/>
              </a:ext>
            </a:extLst>
          </p:cNvPr>
          <p:cNvPicPr>
            <a:picLocks noChangeAspect="1"/>
          </p:cNvPicPr>
          <p:nvPr/>
        </p:nvPicPr>
        <p:blipFill>
          <a:blip r:embed="rId3"/>
          <a:stretch>
            <a:fillRect/>
          </a:stretch>
        </p:blipFill>
        <p:spPr>
          <a:xfrm>
            <a:off x="6096000" y="4619420"/>
            <a:ext cx="1904307" cy="1689305"/>
          </a:xfrm>
          <a:prstGeom prst="rect">
            <a:avLst/>
          </a:prstGeom>
        </p:spPr>
      </p:pic>
    </p:spTree>
    <p:extLst>
      <p:ext uri="{BB962C8B-B14F-4D97-AF65-F5344CB8AC3E}">
        <p14:creationId xmlns:p14="http://schemas.microsoft.com/office/powerpoint/2010/main" val="3127500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8A6DF-E570-4D54-BDCD-7AD46A4F0144}"/>
              </a:ext>
            </a:extLst>
          </p:cNvPr>
          <p:cNvSpPr>
            <a:spLocks noGrp="1"/>
          </p:cNvSpPr>
          <p:nvPr>
            <p:ph type="title"/>
          </p:nvPr>
        </p:nvSpPr>
        <p:spPr/>
        <p:txBody>
          <a:bodyPr/>
          <a:lstStyle/>
          <a:p>
            <a:r>
              <a:rPr lang="en-US" dirty="0"/>
              <a:t>Dakota Roots</a:t>
            </a:r>
          </a:p>
        </p:txBody>
      </p:sp>
      <p:sp>
        <p:nvSpPr>
          <p:cNvPr id="3" name="Content Placeholder 2">
            <a:extLst>
              <a:ext uri="{FF2B5EF4-FFF2-40B4-BE49-F238E27FC236}">
                <a16:creationId xmlns:a16="http://schemas.microsoft.com/office/drawing/2014/main" id="{1F560168-560A-4135-B77D-BBD176248814}"/>
              </a:ext>
            </a:extLst>
          </p:cNvPr>
          <p:cNvSpPr>
            <a:spLocks noGrp="1"/>
          </p:cNvSpPr>
          <p:nvPr>
            <p:ph idx="1"/>
          </p:nvPr>
        </p:nvSpPr>
        <p:spPr/>
        <p:txBody>
          <a:bodyPr/>
          <a:lstStyle/>
          <a:p>
            <a:r>
              <a:rPr lang="en-US" dirty="0"/>
              <a:t>Job advisors connect out-of-state job seekers to South Dakota jobs</a:t>
            </a:r>
          </a:p>
          <a:p>
            <a:r>
              <a:rPr lang="en-US" dirty="0"/>
              <a:t>Additional labor pool helps hard-to-fill positions</a:t>
            </a:r>
          </a:p>
          <a:p>
            <a:endParaRPr lang="en-US" dirty="0"/>
          </a:p>
          <a:p>
            <a:endParaRPr lang="en-US" dirty="0"/>
          </a:p>
          <a:p>
            <a:pPr marL="0" indent="0">
              <a:buNone/>
            </a:pPr>
            <a:endParaRPr lang="en-US" dirty="0"/>
          </a:p>
          <a:p>
            <a:pPr marL="0" indent="0">
              <a:buNone/>
            </a:pPr>
            <a:r>
              <a:rPr lang="en-US" i="1" dirty="0"/>
              <a:t>Visit DakotaRoots.com</a:t>
            </a:r>
          </a:p>
          <a:p>
            <a:endParaRPr lang="en-US" dirty="0"/>
          </a:p>
        </p:txBody>
      </p:sp>
      <p:pic>
        <p:nvPicPr>
          <p:cNvPr id="4" name="Picture 3">
            <a:extLst>
              <a:ext uri="{FF2B5EF4-FFF2-40B4-BE49-F238E27FC236}">
                <a16:creationId xmlns:a16="http://schemas.microsoft.com/office/drawing/2014/main" id="{4E625BC3-E518-422C-8D08-4D465D1A8145}"/>
              </a:ext>
            </a:extLst>
          </p:cNvPr>
          <p:cNvPicPr>
            <a:picLocks noChangeAspect="1"/>
          </p:cNvPicPr>
          <p:nvPr/>
        </p:nvPicPr>
        <p:blipFill>
          <a:blip r:embed="rId3"/>
          <a:stretch>
            <a:fillRect/>
          </a:stretch>
        </p:blipFill>
        <p:spPr>
          <a:xfrm>
            <a:off x="6172200" y="3429000"/>
            <a:ext cx="1819275" cy="2724150"/>
          </a:xfrm>
          <a:prstGeom prst="rect">
            <a:avLst/>
          </a:prstGeom>
        </p:spPr>
      </p:pic>
    </p:spTree>
    <p:extLst>
      <p:ext uri="{BB962C8B-B14F-4D97-AF65-F5344CB8AC3E}">
        <p14:creationId xmlns:p14="http://schemas.microsoft.com/office/powerpoint/2010/main" val="2093436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8184B-42EB-41E7-8339-C485C9031744}"/>
              </a:ext>
            </a:extLst>
          </p:cNvPr>
          <p:cNvSpPr>
            <a:spLocks noGrp="1"/>
          </p:cNvSpPr>
          <p:nvPr>
            <p:ph type="title"/>
          </p:nvPr>
        </p:nvSpPr>
        <p:spPr/>
        <p:txBody>
          <a:bodyPr/>
          <a:lstStyle/>
          <a:p>
            <a:r>
              <a:rPr lang="en-US"/>
              <a:t>Questions?</a:t>
            </a:r>
          </a:p>
        </p:txBody>
      </p:sp>
      <p:sp>
        <p:nvSpPr>
          <p:cNvPr id="3" name="Content Placeholder 2">
            <a:extLst>
              <a:ext uri="{FF2B5EF4-FFF2-40B4-BE49-F238E27FC236}">
                <a16:creationId xmlns:a16="http://schemas.microsoft.com/office/drawing/2014/main" id="{A315D9E4-CBFB-4DF4-8B3E-E16850258FB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67174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A2B79-7636-4B54-B172-AFECD141AB07}"/>
              </a:ext>
            </a:extLst>
          </p:cNvPr>
          <p:cNvSpPr>
            <a:spLocks noGrp="1"/>
          </p:cNvSpPr>
          <p:nvPr>
            <p:ph type="title"/>
          </p:nvPr>
        </p:nvSpPr>
        <p:spPr/>
        <p:txBody>
          <a:bodyPr/>
          <a:lstStyle/>
          <a:p>
            <a:r>
              <a:rPr lang="en-US" dirty="0"/>
              <a:t>South Dakota Economic Snapshot</a:t>
            </a:r>
          </a:p>
        </p:txBody>
      </p:sp>
      <p:sp>
        <p:nvSpPr>
          <p:cNvPr id="3" name="Content Placeholder 2">
            <a:extLst>
              <a:ext uri="{FF2B5EF4-FFF2-40B4-BE49-F238E27FC236}">
                <a16:creationId xmlns:a16="http://schemas.microsoft.com/office/drawing/2014/main" id="{98A17C05-F897-4711-A2F8-B08441B373D2}"/>
              </a:ext>
            </a:extLst>
          </p:cNvPr>
          <p:cNvSpPr>
            <a:spLocks noGrp="1"/>
          </p:cNvSpPr>
          <p:nvPr>
            <p:ph idx="1"/>
          </p:nvPr>
        </p:nvSpPr>
        <p:spPr/>
        <p:txBody>
          <a:bodyPr/>
          <a:lstStyle/>
          <a:p>
            <a:pPr marL="0" indent="0">
              <a:buNone/>
            </a:pPr>
            <a:r>
              <a:rPr lang="en-US" b="1" dirty="0"/>
              <a:t>March 2019</a:t>
            </a:r>
          </a:p>
          <a:p>
            <a:r>
              <a:rPr lang="en-US" dirty="0"/>
              <a:t>Labor Force			464,200</a:t>
            </a:r>
          </a:p>
          <a:p>
            <a:r>
              <a:rPr lang="en-US" dirty="0"/>
              <a:t>Employment			451,000</a:t>
            </a:r>
          </a:p>
          <a:p>
            <a:r>
              <a:rPr lang="en-US" dirty="0"/>
              <a:t>Unemployment		13,200</a:t>
            </a:r>
          </a:p>
          <a:p>
            <a:r>
              <a:rPr lang="en-US" dirty="0"/>
              <a:t>Unemployment Rate	2.8%</a:t>
            </a:r>
          </a:p>
        </p:txBody>
      </p:sp>
    </p:spTree>
    <p:extLst>
      <p:ext uri="{BB962C8B-B14F-4D97-AF65-F5344CB8AC3E}">
        <p14:creationId xmlns:p14="http://schemas.microsoft.com/office/powerpoint/2010/main" val="3065744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07119-B031-4F4C-BAC6-65C5908D6384}"/>
              </a:ext>
            </a:extLst>
          </p:cNvPr>
          <p:cNvSpPr>
            <a:spLocks noGrp="1"/>
          </p:cNvSpPr>
          <p:nvPr>
            <p:ph type="title"/>
          </p:nvPr>
        </p:nvSpPr>
        <p:spPr/>
        <p:txBody>
          <a:bodyPr/>
          <a:lstStyle/>
          <a:p>
            <a:r>
              <a:rPr lang="en-US" dirty="0"/>
              <a:t>You’ll also be interested to know…</a:t>
            </a:r>
          </a:p>
        </p:txBody>
      </p:sp>
      <p:sp>
        <p:nvSpPr>
          <p:cNvPr id="3" name="Content Placeholder 2">
            <a:extLst>
              <a:ext uri="{FF2B5EF4-FFF2-40B4-BE49-F238E27FC236}">
                <a16:creationId xmlns:a16="http://schemas.microsoft.com/office/drawing/2014/main" id="{E6211FE3-ACB0-4164-880B-E5EFE3A9A5C7}"/>
              </a:ext>
            </a:extLst>
          </p:cNvPr>
          <p:cNvSpPr>
            <a:spLocks noGrp="1"/>
          </p:cNvSpPr>
          <p:nvPr>
            <p:ph idx="1"/>
          </p:nvPr>
        </p:nvSpPr>
        <p:spPr/>
        <p:txBody>
          <a:bodyPr/>
          <a:lstStyle/>
          <a:p>
            <a:r>
              <a:rPr lang="en-US" dirty="0"/>
              <a:t>Jobs Available = 15,722</a:t>
            </a:r>
          </a:p>
          <a:p>
            <a:r>
              <a:rPr lang="en-US" dirty="0"/>
              <a:t>Candidates = 3,961</a:t>
            </a:r>
          </a:p>
          <a:p>
            <a:r>
              <a:rPr lang="en-US" dirty="0"/>
              <a:t>Candidates per Job Opening = 0.3</a:t>
            </a:r>
          </a:p>
        </p:txBody>
      </p:sp>
    </p:spTree>
    <p:extLst>
      <p:ext uri="{BB962C8B-B14F-4D97-AF65-F5344CB8AC3E}">
        <p14:creationId xmlns:p14="http://schemas.microsoft.com/office/powerpoint/2010/main" val="272433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4DC85-A3A2-4F43-9A7A-F8CDDEB422AE}"/>
              </a:ext>
            </a:extLst>
          </p:cNvPr>
          <p:cNvSpPr>
            <a:spLocks noGrp="1"/>
          </p:cNvSpPr>
          <p:nvPr>
            <p:ph type="title"/>
          </p:nvPr>
        </p:nvSpPr>
        <p:spPr>
          <a:xfrm>
            <a:off x="459828" y="304800"/>
            <a:ext cx="8229600" cy="1143000"/>
          </a:xfrm>
        </p:spPr>
        <p:txBody>
          <a:bodyPr/>
          <a:lstStyle/>
          <a:p>
            <a:r>
              <a:rPr lang="en-US" dirty="0"/>
              <a:t>Working Together </a:t>
            </a:r>
          </a:p>
        </p:txBody>
      </p:sp>
      <p:sp>
        <p:nvSpPr>
          <p:cNvPr id="3" name="Content Placeholder 2">
            <a:extLst>
              <a:ext uri="{FF2B5EF4-FFF2-40B4-BE49-F238E27FC236}">
                <a16:creationId xmlns:a16="http://schemas.microsoft.com/office/drawing/2014/main" id="{95872660-7F27-4CD6-B294-9800D06CC5CC}"/>
              </a:ext>
            </a:extLst>
          </p:cNvPr>
          <p:cNvSpPr>
            <a:spLocks noGrp="1"/>
          </p:cNvSpPr>
          <p:nvPr>
            <p:ph idx="1"/>
          </p:nvPr>
        </p:nvSpPr>
        <p:spPr/>
        <p:txBody>
          <a:bodyPr/>
          <a:lstStyle/>
          <a:p>
            <a:pPr marL="0" indent="0">
              <a:spcBef>
                <a:spcPct val="0"/>
              </a:spcBef>
              <a:buNone/>
            </a:pPr>
            <a:r>
              <a:rPr lang="en-US" b="1" dirty="0">
                <a:latin typeface="+mj-lt"/>
                <a:ea typeface="+mj-ea"/>
                <a:cs typeface="+mj-cs"/>
              </a:rPr>
              <a:t>DLR’s Role</a:t>
            </a:r>
          </a:p>
          <a:p>
            <a:r>
              <a:rPr lang="en-US" dirty="0"/>
              <a:t>Help employers maintain a skilled workforce through </a:t>
            </a:r>
            <a:r>
              <a:rPr lang="en-US" b="1" dirty="0"/>
              <a:t>training</a:t>
            </a:r>
            <a:r>
              <a:rPr lang="en-US" dirty="0"/>
              <a:t> and </a:t>
            </a:r>
            <a:r>
              <a:rPr lang="en-US" b="1" dirty="0"/>
              <a:t>education</a:t>
            </a:r>
          </a:p>
          <a:p>
            <a:endParaRPr lang="en-US" b="1" dirty="0"/>
          </a:p>
          <a:p>
            <a:pPr marL="0" indent="0">
              <a:spcBef>
                <a:spcPct val="0"/>
              </a:spcBef>
              <a:buNone/>
            </a:pPr>
            <a:r>
              <a:rPr lang="en-US" b="1" dirty="0">
                <a:latin typeface="+mj-lt"/>
                <a:ea typeface="+mj-ea"/>
                <a:cs typeface="+mj-cs"/>
              </a:rPr>
              <a:t>Your Role</a:t>
            </a:r>
          </a:p>
          <a:p>
            <a:pPr>
              <a:spcBef>
                <a:spcPct val="0"/>
              </a:spcBef>
            </a:pPr>
            <a:r>
              <a:rPr lang="en-US" b="1" dirty="0"/>
              <a:t>Use our services </a:t>
            </a:r>
            <a:r>
              <a:rPr lang="en-US" dirty="0"/>
              <a:t>to help your business and strengthen your workforce</a:t>
            </a:r>
          </a:p>
        </p:txBody>
      </p:sp>
    </p:spTree>
    <p:extLst>
      <p:ext uri="{BB962C8B-B14F-4D97-AF65-F5344CB8AC3E}">
        <p14:creationId xmlns:p14="http://schemas.microsoft.com/office/powerpoint/2010/main" val="2491307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DC633-B836-4C11-9F35-036F9CD822B8}"/>
              </a:ext>
            </a:extLst>
          </p:cNvPr>
          <p:cNvSpPr>
            <a:spLocks noGrp="1"/>
          </p:cNvSpPr>
          <p:nvPr>
            <p:ph type="title"/>
          </p:nvPr>
        </p:nvSpPr>
        <p:spPr/>
        <p:txBody>
          <a:bodyPr/>
          <a:lstStyle/>
          <a:p>
            <a:r>
              <a:rPr lang="en-US" dirty="0"/>
              <a:t>On-the-Job Training</a:t>
            </a:r>
          </a:p>
        </p:txBody>
      </p:sp>
      <p:sp>
        <p:nvSpPr>
          <p:cNvPr id="3" name="Content Placeholder 2">
            <a:extLst>
              <a:ext uri="{FF2B5EF4-FFF2-40B4-BE49-F238E27FC236}">
                <a16:creationId xmlns:a16="http://schemas.microsoft.com/office/drawing/2014/main" id="{29EBAFD3-1A72-46EF-8A1B-8A692AA40D2A}"/>
              </a:ext>
            </a:extLst>
          </p:cNvPr>
          <p:cNvSpPr>
            <a:spLocks noGrp="1"/>
          </p:cNvSpPr>
          <p:nvPr>
            <p:ph idx="1"/>
          </p:nvPr>
        </p:nvSpPr>
        <p:spPr>
          <a:xfrm>
            <a:off x="457200" y="1600200"/>
            <a:ext cx="8229600" cy="4648200"/>
          </a:xfrm>
        </p:spPr>
        <p:txBody>
          <a:bodyPr>
            <a:normAutofit lnSpcReduction="10000"/>
          </a:bodyPr>
          <a:lstStyle/>
          <a:p>
            <a:r>
              <a:rPr lang="en-US" dirty="0"/>
              <a:t>Provides participants knowledge and skills essential to the job</a:t>
            </a:r>
          </a:p>
          <a:p>
            <a:r>
              <a:rPr lang="en-US" dirty="0"/>
              <a:t>Employers can be reimbursed up to 50% of the wage rate</a:t>
            </a:r>
          </a:p>
          <a:p>
            <a:r>
              <a:rPr lang="en-US" dirty="0"/>
              <a:t>DLR provides monitoring to ensure success</a:t>
            </a:r>
          </a:p>
          <a:p>
            <a:endParaRPr lang="en-US" dirty="0"/>
          </a:p>
          <a:p>
            <a:pPr marL="0" indent="0">
              <a:buNone/>
            </a:pPr>
            <a:endParaRPr lang="en-US" dirty="0"/>
          </a:p>
          <a:p>
            <a:pPr marL="0" indent="0">
              <a:buNone/>
            </a:pPr>
            <a:r>
              <a:rPr lang="en-US" i="1" dirty="0"/>
              <a:t>Visit with your Job Service office </a:t>
            </a:r>
            <a:br>
              <a:rPr lang="en-US" i="1" dirty="0"/>
            </a:br>
            <a:r>
              <a:rPr lang="en-US" i="1" dirty="0"/>
              <a:t>about possibilities.</a:t>
            </a:r>
          </a:p>
        </p:txBody>
      </p:sp>
      <p:pic>
        <p:nvPicPr>
          <p:cNvPr id="4" name="Picture 3">
            <a:extLst>
              <a:ext uri="{FF2B5EF4-FFF2-40B4-BE49-F238E27FC236}">
                <a16:creationId xmlns:a16="http://schemas.microsoft.com/office/drawing/2014/main" id="{170BCA00-AEEB-4283-83A2-409328169F84}"/>
              </a:ext>
            </a:extLst>
          </p:cNvPr>
          <p:cNvPicPr>
            <a:picLocks noChangeAspect="1"/>
          </p:cNvPicPr>
          <p:nvPr/>
        </p:nvPicPr>
        <p:blipFill>
          <a:blip r:embed="rId3"/>
          <a:stretch>
            <a:fillRect/>
          </a:stretch>
        </p:blipFill>
        <p:spPr>
          <a:xfrm>
            <a:off x="6334125" y="4596173"/>
            <a:ext cx="1743075" cy="1728427"/>
          </a:xfrm>
          <a:prstGeom prst="rect">
            <a:avLst/>
          </a:prstGeom>
        </p:spPr>
      </p:pic>
    </p:spTree>
    <p:extLst>
      <p:ext uri="{BB962C8B-B14F-4D97-AF65-F5344CB8AC3E}">
        <p14:creationId xmlns:p14="http://schemas.microsoft.com/office/powerpoint/2010/main" val="1455237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B94BA-6C79-4563-9FB3-8C71E3D4C467}"/>
              </a:ext>
            </a:extLst>
          </p:cNvPr>
          <p:cNvSpPr>
            <a:spLocks noGrp="1"/>
          </p:cNvSpPr>
          <p:nvPr>
            <p:ph type="title"/>
          </p:nvPr>
        </p:nvSpPr>
        <p:spPr/>
        <p:txBody>
          <a:bodyPr/>
          <a:lstStyle/>
          <a:p>
            <a:r>
              <a:rPr lang="en-US" dirty="0"/>
              <a:t>Work Experiences</a:t>
            </a:r>
          </a:p>
        </p:txBody>
      </p:sp>
      <p:pic>
        <p:nvPicPr>
          <p:cNvPr id="5" name="Picture 4">
            <a:extLst>
              <a:ext uri="{FF2B5EF4-FFF2-40B4-BE49-F238E27FC236}">
                <a16:creationId xmlns:a16="http://schemas.microsoft.com/office/drawing/2014/main" id="{9D94B193-153B-46B2-8DCA-F199B8DC9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3124200"/>
            <a:ext cx="3530452" cy="2971800"/>
          </a:xfrm>
          <a:prstGeom prst="rect">
            <a:avLst/>
          </a:prstGeom>
        </p:spPr>
      </p:pic>
      <p:sp>
        <p:nvSpPr>
          <p:cNvPr id="3" name="Content Placeholder 2">
            <a:extLst>
              <a:ext uri="{FF2B5EF4-FFF2-40B4-BE49-F238E27FC236}">
                <a16:creationId xmlns:a16="http://schemas.microsoft.com/office/drawing/2014/main" id="{095E9B79-4E1A-4551-B750-EC99BDFA25A5}"/>
              </a:ext>
            </a:extLst>
          </p:cNvPr>
          <p:cNvSpPr>
            <a:spLocks noGrp="1"/>
          </p:cNvSpPr>
          <p:nvPr>
            <p:ph idx="1"/>
          </p:nvPr>
        </p:nvSpPr>
        <p:spPr>
          <a:xfrm>
            <a:off x="457200" y="1600200"/>
            <a:ext cx="8229600" cy="4983162"/>
          </a:xfrm>
        </p:spPr>
        <p:txBody>
          <a:bodyPr>
            <a:normAutofit/>
          </a:bodyPr>
          <a:lstStyle/>
          <a:p>
            <a:r>
              <a:rPr lang="en-US" dirty="0"/>
              <a:t>Job shadowing</a:t>
            </a:r>
          </a:p>
          <a:p>
            <a:r>
              <a:rPr lang="en-US" dirty="0"/>
              <a:t>Informational interviews</a:t>
            </a:r>
          </a:p>
          <a:p>
            <a:r>
              <a:rPr lang="en-US" dirty="0"/>
              <a:t>Classroom presentations</a:t>
            </a:r>
          </a:p>
          <a:p>
            <a:r>
              <a:rPr lang="en-US" dirty="0"/>
              <a:t>Worksite tours </a:t>
            </a:r>
          </a:p>
          <a:p>
            <a:endParaRPr lang="en-US" dirty="0"/>
          </a:p>
          <a:p>
            <a:pPr marL="0" indent="0">
              <a:buNone/>
            </a:pPr>
            <a:endParaRPr lang="en-US" dirty="0"/>
          </a:p>
          <a:p>
            <a:pPr marL="0" indent="0">
              <a:buNone/>
            </a:pPr>
            <a:endParaRPr lang="en-US" dirty="0"/>
          </a:p>
          <a:p>
            <a:pPr marL="0" indent="0">
              <a:buNone/>
            </a:pPr>
            <a:r>
              <a:rPr lang="en-US" i="1" dirty="0"/>
              <a:t>Express interest @ CareerLaunchSD.com </a:t>
            </a:r>
          </a:p>
          <a:p>
            <a:endParaRPr lang="en-US" dirty="0"/>
          </a:p>
        </p:txBody>
      </p:sp>
    </p:spTree>
    <p:extLst>
      <p:ext uri="{BB962C8B-B14F-4D97-AF65-F5344CB8AC3E}">
        <p14:creationId xmlns:p14="http://schemas.microsoft.com/office/powerpoint/2010/main" val="954690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8D01E-3290-4EE7-A620-1A714F8BC717}"/>
              </a:ext>
            </a:extLst>
          </p:cNvPr>
          <p:cNvSpPr>
            <a:spLocks noGrp="1"/>
          </p:cNvSpPr>
          <p:nvPr>
            <p:ph type="title"/>
          </p:nvPr>
        </p:nvSpPr>
        <p:spPr/>
        <p:txBody>
          <a:bodyPr/>
          <a:lstStyle/>
          <a:p>
            <a:r>
              <a:rPr lang="en-US" dirty="0"/>
              <a:t>Registered Apprenticeships</a:t>
            </a:r>
          </a:p>
        </p:txBody>
      </p:sp>
      <p:sp>
        <p:nvSpPr>
          <p:cNvPr id="3" name="Content Placeholder 2">
            <a:extLst>
              <a:ext uri="{FF2B5EF4-FFF2-40B4-BE49-F238E27FC236}">
                <a16:creationId xmlns:a16="http://schemas.microsoft.com/office/drawing/2014/main" id="{0B01B8F8-DE51-42D5-9F93-1DD50AA54D8E}"/>
              </a:ext>
            </a:extLst>
          </p:cNvPr>
          <p:cNvSpPr>
            <a:spLocks noGrp="1"/>
          </p:cNvSpPr>
          <p:nvPr>
            <p:ph idx="1"/>
          </p:nvPr>
        </p:nvSpPr>
        <p:spPr>
          <a:xfrm>
            <a:off x="457200" y="1600200"/>
            <a:ext cx="8229600" cy="4876800"/>
          </a:xfrm>
        </p:spPr>
        <p:txBody>
          <a:bodyPr>
            <a:normAutofit/>
          </a:bodyPr>
          <a:lstStyle/>
          <a:p>
            <a:r>
              <a:rPr lang="en-US" dirty="0"/>
              <a:t>Structured learning + OJT with mentor</a:t>
            </a:r>
          </a:p>
          <a:p>
            <a:r>
              <a:rPr lang="en-US" dirty="0"/>
              <a:t>Build a quality workforce with the right skills</a:t>
            </a:r>
          </a:p>
          <a:p>
            <a:r>
              <a:rPr lang="en-US" dirty="0"/>
              <a:t>Increase retention, gain committed employees</a:t>
            </a:r>
          </a:p>
          <a:p>
            <a:endParaRPr lang="en-US" dirty="0"/>
          </a:p>
          <a:p>
            <a:endParaRPr lang="en-US" dirty="0"/>
          </a:p>
          <a:p>
            <a:pPr marL="0" indent="0">
              <a:buNone/>
            </a:pPr>
            <a:endParaRPr lang="en-US" dirty="0"/>
          </a:p>
          <a:p>
            <a:pPr marL="0" indent="0">
              <a:buNone/>
            </a:pPr>
            <a:r>
              <a:rPr lang="en-US" i="1" dirty="0"/>
              <a:t>Visit StartTodaySD.com </a:t>
            </a:r>
          </a:p>
          <a:p>
            <a:pPr marL="0" indent="0">
              <a:buNone/>
            </a:pPr>
            <a:r>
              <a:rPr lang="en-US" i="1" dirty="0"/>
              <a:t>or Email </a:t>
            </a:r>
            <a:r>
              <a:rPr lang="en-US" i="1" dirty="0">
                <a:hlinkClick r:id="rId3"/>
              </a:rPr>
              <a:t>StartToday@state.sd.us</a:t>
            </a:r>
            <a:endParaRPr lang="en-US" i="1" dirty="0"/>
          </a:p>
        </p:txBody>
      </p:sp>
      <p:pic>
        <p:nvPicPr>
          <p:cNvPr id="5" name="Picture 4">
            <a:extLst>
              <a:ext uri="{FF2B5EF4-FFF2-40B4-BE49-F238E27FC236}">
                <a16:creationId xmlns:a16="http://schemas.microsoft.com/office/drawing/2014/main" id="{BDA072DB-3C08-4916-86CB-D5FE57268A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3897" y="3886200"/>
            <a:ext cx="3942903" cy="1600204"/>
          </a:xfrm>
          <a:prstGeom prst="rect">
            <a:avLst/>
          </a:prstGeom>
        </p:spPr>
      </p:pic>
      <p:pic>
        <p:nvPicPr>
          <p:cNvPr id="6" name="Picture 5">
            <a:extLst>
              <a:ext uri="{FF2B5EF4-FFF2-40B4-BE49-F238E27FC236}">
                <a16:creationId xmlns:a16="http://schemas.microsoft.com/office/drawing/2014/main" id="{07F6CC6B-1BBE-46B7-983C-3336B6EF8E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19200"/>
            <a:ext cx="9144000" cy="4514850"/>
          </a:xfrm>
          <a:prstGeom prst="rect">
            <a:avLst/>
          </a:prstGeom>
        </p:spPr>
      </p:pic>
    </p:spTree>
    <p:extLst>
      <p:ext uri="{BB962C8B-B14F-4D97-AF65-F5344CB8AC3E}">
        <p14:creationId xmlns:p14="http://schemas.microsoft.com/office/powerpoint/2010/main" val="405020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EB20B-1CAF-497B-A611-94191A42CF71}"/>
              </a:ext>
            </a:extLst>
          </p:cNvPr>
          <p:cNvSpPr>
            <a:spLocks noGrp="1"/>
          </p:cNvSpPr>
          <p:nvPr>
            <p:ph type="title"/>
          </p:nvPr>
        </p:nvSpPr>
        <p:spPr/>
        <p:txBody>
          <a:bodyPr>
            <a:normAutofit fontScale="90000"/>
          </a:bodyPr>
          <a:lstStyle/>
          <a:p>
            <a:r>
              <a:rPr lang="en-US" dirty="0"/>
              <a:t>National Career Readiness Certificate</a:t>
            </a:r>
          </a:p>
        </p:txBody>
      </p:sp>
      <p:sp>
        <p:nvSpPr>
          <p:cNvPr id="3" name="Content Placeholder 2">
            <a:extLst>
              <a:ext uri="{FF2B5EF4-FFF2-40B4-BE49-F238E27FC236}">
                <a16:creationId xmlns:a16="http://schemas.microsoft.com/office/drawing/2014/main" id="{A83EE2B9-D6D4-48D3-AEFB-9B5141502BEC}"/>
              </a:ext>
            </a:extLst>
          </p:cNvPr>
          <p:cNvSpPr>
            <a:spLocks noGrp="1"/>
          </p:cNvSpPr>
          <p:nvPr>
            <p:ph idx="1"/>
          </p:nvPr>
        </p:nvSpPr>
        <p:spPr>
          <a:xfrm>
            <a:off x="457200" y="1600200"/>
            <a:ext cx="8229600" cy="4983162"/>
          </a:xfrm>
        </p:spPr>
        <p:txBody>
          <a:bodyPr/>
          <a:lstStyle/>
          <a:p>
            <a:r>
              <a:rPr lang="en-US" dirty="0"/>
              <a:t>Measures skills necessary for workplace success</a:t>
            </a:r>
          </a:p>
          <a:p>
            <a:r>
              <a:rPr lang="en-US" dirty="0"/>
              <a:t>Benefits:</a:t>
            </a:r>
          </a:p>
          <a:p>
            <a:pPr lvl="1"/>
            <a:r>
              <a:rPr lang="en-US" dirty="0"/>
              <a:t>Hiring</a:t>
            </a:r>
          </a:p>
          <a:p>
            <a:pPr lvl="1"/>
            <a:r>
              <a:rPr lang="en-US" dirty="0"/>
              <a:t>Training and Promotion</a:t>
            </a:r>
          </a:p>
          <a:p>
            <a:pPr lvl="1"/>
            <a:r>
              <a:rPr lang="en-US" dirty="0"/>
              <a:t>Retention</a:t>
            </a:r>
          </a:p>
          <a:p>
            <a:pPr marL="0" indent="0">
              <a:buNone/>
            </a:pPr>
            <a:endParaRPr lang="en-US" dirty="0"/>
          </a:p>
          <a:p>
            <a:pPr marL="0" indent="0">
              <a:buNone/>
            </a:pPr>
            <a:br>
              <a:rPr lang="en-US" i="1" dirty="0"/>
            </a:br>
            <a:r>
              <a:rPr lang="en-US" i="1" dirty="0"/>
              <a:t>Recognize, recommend, and prefer the NCRC</a:t>
            </a:r>
          </a:p>
        </p:txBody>
      </p:sp>
      <p:pic>
        <p:nvPicPr>
          <p:cNvPr id="5" name="Picture 4">
            <a:extLst>
              <a:ext uri="{FF2B5EF4-FFF2-40B4-BE49-F238E27FC236}">
                <a16:creationId xmlns:a16="http://schemas.microsoft.com/office/drawing/2014/main" id="{A464C2FD-1D91-4D95-83F3-A13150062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4495800"/>
            <a:ext cx="4098016" cy="1219200"/>
          </a:xfrm>
          <a:prstGeom prst="rect">
            <a:avLst/>
          </a:prstGeom>
        </p:spPr>
      </p:pic>
    </p:spTree>
    <p:extLst>
      <p:ext uri="{BB962C8B-B14F-4D97-AF65-F5344CB8AC3E}">
        <p14:creationId xmlns:p14="http://schemas.microsoft.com/office/powerpoint/2010/main" val="3758924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C2DE-5672-423B-BD3B-82B0AA001943}"/>
              </a:ext>
            </a:extLst>
          </p:cNvPr>
          <p:cNvSpPr>
            <a:spLocks noGrp="1"/>
          </p:cNvSpPr>
          <p:nvPr>
            <p:ph type="title"/>
          </p:nvPr>
        </p:nvSpPr>
        <p:spPr/>
        <p:txBody>
          <a:bodyPr/>
          <a:lstStyle/>
          <a:p>
            <a:r>
              <a:rPr lang="en-US" dirty="0"/>
              <a:t>Soft Skills Training</a:t>
            </a:r>
          </a:p>
        </p:txBody>
      </p:sp>
      <p:sp>
        <p:nvSpPr>
          <p:cNvPr id="3" name="Content Placeholder 2">
            <a:extLst>
              <a:ext uri="{FF2B5EF4-FFF2-40B4-BE49-F238E27FC236}">
                <a16:creationId xmlns:a16="http://schemas.microsoft.com/office/drawing/2014/main" id="{28DEF9B4-BF19-441F-BE8C-19592F4B7813}"/>
              </a:ext>
            </a:extLst>
          </p:cNvPr>
          <p:cNvSpPr>
            <a:spLocks noGrp="1"/>
          </p:cNvSpPr>
          <p:nvPr>
            <p:ph idx="1"/>
          </p:nvPr>
        </p:nvSpPr>
        <p:spPr>
          <a:xfrm>
            <a:off x="457200" y="1600200"/>
            <a:ext cx="8229600" cy="4876800"/>
          </a:xfrm>
        </p:spPr>
        <p:txBody>
          <a:bodyPr>
            <a:normAutofit/>
          </a:bodyPr>
          <a:lstStyle/>
          <a:p>
            <a:r>
              <a:rPr lang="en-US" dirty="0"/>
              <a:t>Bring Your ‘A’ Game to Work</a:t>
            </a:r>
          </a:p>
          <a:p>
            <a:pPr lvl="1"/>
            <a:r>
              <a:rPr lang="en-US" dirty="0"/>
              <a:t>Attendance, Appearance, Attitude, Ambition, Accountability, Acceptance, and Appreciation</a:t>
            </a:r>
          </a:p>
          <a:p>
            <a:r>
              <a:rPr lang="en-US" dirty="0"/>
              <a:t>Offered at no cost to businesses and individuals</a:t>
            </a:r>
          </a:p>
          <a:p>
            <a:pPr marL="0" indent="0">
              <a:buNone/>
            </a:pPr>
            <a:endParaRPr lang="en-US" dirty="0"/>
          </a:p>
          <a:p>
            <a:pPr marL="0" indent="0">
              <a:buNone/>
            </a:pPr>
            <a:endParaRPr lang="en-US" dirty="0"/>
          </a:p>
          <a:p>
            <a:pPr marL="0" indent="0">
              <a:buNone/>
            </a:pPr>
            <a:r>
              <a:rPr lang="en-US" i="1" dirty="0"/>
              <a:t>Register online at sdjobs.org &gt;&gt; </a:t>
            </a:r>
            <a:br>
              <a:rPr lang="en-US" i="1" dirty="0"/>
            </a:br>
            <a:r>
              <a:rPr lang="en-US" i="1" dirty="0"/>
              <a:t>Learn About Programs &gt;&gt; BYAG</a:t>
            </a:r>
          </a:p>
        </p:txBody>
      </p:sp>
      <p:pic>
        <p:nvPicPr>
          <p:cNvPr id="5" name="Picture 4">
            <a:extLst>
              <a:ext uri="{FF2B5EF4-FFF2-40B4-BE49-F238E27FC236}">
                <a16:creationId xmlns:a16="http://schemas.microsoft.com/office/drawing/2014/main" id="{2E32EBAB-B714-481F-93D1-352D914F36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3886201"/>
            <a:ext cx="2761766" cy="2133600"/>
          </a:xfrm>
          <a:prstGeom prst="rect">
            <a:avLst/>
          </a:prstGeom>
        </p:spPr>
      </p:pic>
    </p:spTree>
    <p:extLst>
      <p:ext uri="{BB962C8B-B14F-4D97-AF65-F5344CB8AC3E}">
        <p14:creationId xmlns:p14="http://schemas.microsoft.com/office/powerpoint/2010/main" val="17613215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644</TotalTime>
  <Words>1343</Words>
  <Application>Microsoft Office PowerPoint</Application>
  <PresentationFormat>On-screen Show (4:3)</PresentationFormat>
  <Paragraphs>173</Paragraphs>
  <Slides>13</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Business Services</vt:lpstr>
      <vt:lpstr>South Dakota Economic Snapshot</vt:lpstr>
      <vt:lpstr>You’ll also be interested to know…</vt:lpstr>
      <vt:lpstr>Working Together </vt:lpstr>
      <vt:lpstr>On-the-Job Training</vt:lpstr>
      <vt:lpstr>Work Experiences</vt:lpstr>
      <vt:lpstr>Registered Apprenticeships</vt:lpstr>
      <vt:lpstr>National Career Readiness Certificate</vt:lpstr>
      <vt:lpstr>Soft Skills Training</vt:lpstr>
      <vt:lpstr>SDWORKS</vt:lpstr>
      <vt:lpstr>Labor Market Information </vt:lpstr>
      <vt:lpstr>Dakota Roots</vt:lpstr>
      <vt:lpstr>Questions?</vt:lpstr>
    </vt:vector>
  </TitlesOfParts>
  <Company>State of South Dakota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Dovre, Dawn</dc:creator>
  <cp:lastModifiedBy>Kristin M. Kroell</cp:lastModifiedBy>
  <cp:revision>27</cp:revision>
  <cp:lastPrinted>2019-05-06T18:12:58Z</cp:lastPrinted>
  <dcterms:created xsi:type="dcterms:W3CDTF">2016-12-28T22:49:37Z</dcterms:created>
  <dcterms:modified xsi:type="dcterms:W3CDTF">2019-05-08T01:26:06Z</dcterms:modified>
</cp:coreProperties>
</file>