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Lst>
  <p:sldIdLst>
    <p:sldId id="256"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7" d="100"/>
          <a:sy n="87" d="100"/>
        </p:scale>
        <p:origin x="52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4D0059CF-81A9-4F92-AFE5-60639811960D}" type="datetimeFigureOut">
              <a:rPr lang="en-US" smtClean="0"/>
              <a:t>2/10/2017</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BA477A56-78D5-47BA-B090-04922D61F9F7}"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2786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59CF-81A9-4F92-AFE5-60639811960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12404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59CF-81A9-4F92-AFE5-60639811960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2544898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59CF-81A9-4F92-AFE5-60639811960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7A56-78D5-47BA-B090-04922D61F9F7}"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4083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59CF-81A9-4F92-AFE5-60639811960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3702789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D0059CF-81A9-4F92-AFE5-60639811960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144283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D0059CF-81A9-4F92-AFE5-60639811960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338351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59CF-81A9-4F92-AFE5-60639811960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3638347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59CF-81A9-4F92-AFE5-60639811960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164807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059CF-81A9-4F92-AFE5-60639811960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249952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059CF-81A9-4F92-AFE5-60639811960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2252832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0059CF-81A9-4F92-AFE5-60639811960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998786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059CF-81A9-4F92-AFE5-60639811960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524940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059CF-81A9-4F92-AFE5-60639811960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3529136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059CF-81A9-4F92-AFE5-60639811960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124277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59CF-81A9-4F92-AFE5-60639811960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1391218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059CF-81A9-4F92-AFE5-60639811960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477A56-78D5-47BA-B090-04922D61F9F7}" type="slidenum">
              <a:rPr lang="en-US" smtClean="0"/>
              <a:t>‹#›</a:t>
            </a:fld>
            <a:endParaRPr lang="en-US"/>
          </a:p>
        </p:txBody>
      </p:sp>
    </p:spTree>
    <p:extLst>
      <p:ext uri="{BB962C8B-B14F-4D97-AF65-F5344CB8AC3E}">
        <p14:creationId xmlns:p14="http://schemas.microsoft.com/office/powerpoint/2010/main" val="348608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4D0059CF-81A9-4F92-AFE5-60639811960D}" type="datetimeFigureOut">
              <a:rPr lang="en-US" smtClean="0"/>
              <a:t>2/10/2017</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BA477A56-78D5-47BA-B090-04922D61F9F7}" type="slidenum">
              <a:rPr lang="en-US" smtClean="0"/>
              <a:t>‹#›</a:t>
            </a:fld>
            <a:endParaRPr lang="en-US"/>
          </a:p>
        </p:txBody>
      </p:sp>
    </p:spTree>
    <p:extLst>
      <p:ext uri="{BB962C8B-B14F-4D97-AF65-F5344CB8AC3E}">
        <p14:creationId xmlns:p14="http://schemas.microsoft.com/office/powerpoint/2010/main" val="281038381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aahra.shrm.org/forms/rsvp-APRIL-2017-meeting"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4566" y="61367"/>
            <a:ext cx="2048619" cy="788718"/>
          </a:xfrm>
          <a:prstGeom prst="rect">
            <a:avLst/>
          </a:prstGeom>
        </p:spPr>
      </p:pic>
      <p:sp>
        <p:nvSpPr>
          <p:cNvPr id="2" name="Title 1"/>
          <p:cNvSpPr>
            <a:spLocks noGrp="1"/>
          </p:cNvSpPr>
          <p:nvPr>
            <p:ph type="ctrTitle"/>
          </p:nvPr>
        </p:nvSpPr>
        <p:spPr>
          <a:xfrm>
            <a:off x="0" y="293753"/>
            <a:ext cx="8678010" cy="2164994"/>
          </a:xfrm>
        </p:spPr>
        <p:txBody>
          <a:bodyPr anchor="t">
            <a:normAutofit fontScale="90000"/>
          </a:bodyPr>
          <a:lstStyle/>
          <a:p>
            <a:pPr algn="l">
              <a:lnSpc>
                <a:spcPct val="70000"/>
              </a:lnSpc>
            </a:pPr>
            <a:br>
              <a:rPr lang="en-US" sz="2200" dirty="0">
                <a:solidFill>
                  <a:schemeClr val="bg2">
                    <a:lumMod val="50000"/>
                  </a:schemeClr>
                </a:solidFill>
              </a:rPr>
            </a:br>
            <a:r>
              <a:rPr lang="en-US" sz="22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Aberdeen Area Human Resource Association Presents</a:t>
            </a:r>
            <a:br>
              <a:rPr lang="en-US" sz="2000" b="1" dirty="0">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br>
            <a:br>
              <a:rPr lang="en-US" sz="1800"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100" b="1" dirty="0">
                <a:effectLst>
                  <a:outerShdw blurRad="50800" dist="38100" algn="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t>Active Shooter Training – ALICE Model </a:t>
            </a:r>
            <a:br>
              <a:rPr lang="en-US" sz="1800" dirty="0">
                <a:effectLst>
                  <a:outerShdw blurRad="50800" dist="38100" algn="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br>
              <a:rPr lang="en-US" sz="1800" dirty="0">
                <a:effectLst>
                  <a:outerShdw blurRad="50800" dist="38100" algn="l" rotWithShape="0">
                    <a:prstClr val="black">
                      <a:alpha val="40000"/>
                    </a:prstClr>
                  </a:outerShdw>
                </a:effectLst>
                <a:latin typeface="Tahoma" panose="020B0604030504040204" pitchFamily="34" charset="0"/>
                <a:ea typeface="Tahoma" panose="020B0604030504040204" pitchFamily="34" charset="0"/>
                <a:cs typeface="Tahoma" panose="020B0604030504040204" pitchFamily="34" charset="0"/>
              </a:rPr>
            </a:br>
            <a:r>
              <a:rPr lang="en-US" sz="1800" dirty="0">
                <a:latin typeface="Tahoma" panose="020B0604030504040204" pitchFamily="34" charset="0"/>
                <a:ea typeface="Tahoma" panose="020B0604030504040204" pitchFamily="34" charset="0"/>
                <a:cs typeface="Tahoma" panose="020B0604030504040204" pitchFamily="34" charset="0"/>
              </a:rPr>
              <a:t>Presented by:  Sergeant Keith Theroux, Aberdeen Police Department</a:t>
            </a:r>
            <a:br>
              <a:rPr lang="en-US" sz="1800" dirty="0">
                <a:latin typeface="Tahoma" panose="020B0604030504040204" pitchFamily="34" charset="0"/>
                <a:ea typeface="Tahoma" panose="020B0604030504040204" pitchFamily="34" charset="0"/>
                <a:cs typeface="Tahoma" panose="020B0604030504040204" pitchFamily="34" charset="0"/>
              </a:rPr>
            </a:br>
            <a:br>
              <a:rPr lang="en-US" sz="1800" dirty="0">
                <a:latin typeface="Tahoma" panose="020B0604030504040204" pitchFamily="34" charset="0"/>
                <a:ea typeface="Tahoma" panose="020B0604030504040204" pitchFamily="34" charset="0"/>
                <a:cs typeface="Tahoma" panose="020B0604030504040204" pitchFamily="34" charset="0"/>
              </a:rPr>
            </a:br>
            <a:r>
              <a:rPr lang="en-US" sz="1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Best Western Ramkota Hotel, Aberdeen SD</a:t>
            </a:r>
            <a:br>
              <a:rPr lang="en-US" sz="1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br>
              <a:rPr lang="en-US" sz="1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US" sz="1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Thursday, April 20</a:t>
            </a:r>
            <a:r>
              <a:rPr lang="en-US" sz="1300" baseline="300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a:t>
            </a:r>
            <a:r>
              <a:rPr lang="en-US" sz="1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 , 2017</a:t>
            </a:r>
            <a:br>
              <a:rPr lang="en-US" sz="1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br>
              <a:rPr lang="en-US" sz="1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br>
            <a:r>
              <a:rPr lang="en-US" sz="1300"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11:00am-1:00pm</a:t>
            </a:r>
            <a:br>
              <a:rPr lang="en-US" sz="1300" dirty="0">
                <a:latin typeface="Tahoma" panose="020B0604030504040204" pitchFamily="34" charset="0"/>
                <a:ea typeface="Tahoma" panose="020B0604030504040204" pitchFamily="34" charset="0"/>
                <a:cs typeface="Tahoma" panose="020B0604030504040204" pitchFamily="34" charset="0"/>
              </a:rPr>
            </a:br>
            <a:br>
              <a:rPr lang="en-US" sz="1600" dirty="0">
                <a:latin typeface="Tahoma" panose="020B0604030504040204" pitchFamily="34" charset="0"/>
                <a:ea typeface="Tahoma" panose="020B0604030504040204" pitchFamily="34" charset="0"/>
                <a:cs typeface="Tahoma" panose="020B0604030504040204" pitchFamily="34" charset="0"/>
              </a:rPr>
            </a:br>
            <a:br>
              <a:rPr lang="en-US" sz="1600" dirty="0">
                <a:latin typeface="Tahoma" panose="020B0604030504040204" pitchFamily="34" charset="0"/>
                <a:ea typeface="Tahoma" panose="020B0604030504040204" pitchFamily="34" charset="0"/>
                <a:cs typeface="Tahoma" panose="020B0604030504040204" pitchFamily="34" charset="0"/>
              </a:rPr>
            </a:br>
            <a:br>
              <a:rPr lang="en-US" sz="1800" dirty="0">
                <a:solidFill>
                  <a:schemeClr val="bg1"/>
                </a:solidFill>
              </a:rPr>
            </a:br>
            <a:br>
              <a:rPr lang="en-US" sz="1800" dirty="0">
                <a:solidFill>
                  <a:schemeClr val="bg1"/>
                </a:solidFill>
              </a:rPr>
            </a:br>
            <a:endParaRPr lang="en-US" sz="1800" dirty="0">
              <a:solidFill>
                <a:schemeClr val="bg1"/>
              </a:solidFill>
            </a:endParaRPr>
          </a:p>
        </p:txBody>
      </p:sp>
      <p:sp>
        <p:nvSpPr>
          <p:cNvPr id="3" name="Subtitle 2"/>
          <p:cNvSpPr>
            <a:spLocks noGrp="1"/>
          </p:cNvSpPr>
          <p:nvPr>
            <p:ph type="subTitle" idx="1"/>
          </p:nvPr>
        </p:nvSpPr>
        <p:spPr>
          <a:xfrm>
            <a:off x="0" y="2710113"/>
            <a:ext cx="11197970" cy="2253735"/>
          </a:xfrm>
        </p:spPr>
        <p:txBody>
          <a:bodyPr anchor="b">
            <a:noAutofit/>
          </a:bodyPr>
          <a:lstStyle/>
          <a:p>
            <a:pPr lvl="0" algn="l"/>
            <a:r>
              <a:rPr lang="en-US"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The threat of an active shooter attack is rare but very real. This training session will aim to eradicate the “It can’t happen to me” mentality and change the way people everywhere respond to armed intruders. THE alice model educates that individuals should be prepared for active shooter events and empowered to make their own life-saving decisions. Sergeant Keith theroux will train on the </a:t>
            </a:r>
            <a:r>
              <a:rPr lang="en-US" sz="1200" b="1">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ALICE Model </a:t>
            </a:r>
            <a:r>
              <a:rPr lang="en-US" sz="1200" b="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and build on the run, hide, fight concept which encourages more counter measure in a threat solution. </a:t>
            </a:r>
          </a:p>
          <a:p>
            <a:pPr algn="ctr">
              <a:lnSpc>
                <a:spcPct val="100000"/>
              </a:lnSpc>
            </a:pPr>
            <a:r>
              <a:rPr lang="en-US" sz="1000" b="1" i="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This free event is open to the public.  Please rsvp via the aahra website or by email.</a:t>
            </a:r>
          </a:p>
          <a:p>
            <a:pPr algn="ctr">
              <a:lnSpc>
                <a:spcPct val="100000"/>
              </a:lnSpc>
            </a:pPr>
            <a:r>
              <a:rPr lang="en-US" sz="1000" b="1" i="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RSVP website:  </a:t>
            </a:r>
            <a:r>
              <a:rPr lang="en-US" sz="1000" b="1" i="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hlinkClick r:id="rId3"/>
              </a:rPr>
              <a:t>http://aahra.shrm.org/forms/rsvp-APRIL-2017-meeting</a:t>
            </a:r>
            <a:endParaRPr lang="en-US" sz="1000" b="1" i="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lnSpc>
                <a:spcPct val="100000"/>
              </a:lnSpc>
            </a:pPr>
            <a:r>
              <a:rPr lang="en-US" sz="1000" b="1" i="1"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RSVP EMAIL:  Sheila.Sutton@avera.org</a:t>
            </a:r>
          </a:p>
          <a:p>
            <a:pPr algn="l">
              <a:lnSpc>
                <a:spcPct val="100000"/>
              </a:lnSpc>
            </a:pPr>
            <a:endParaRPr lang="en-US" sz="1400" dirty="0">
              <a:solidFill>
                <a:schemeClr val="bg1"/>
              </a:solidFill>
              <a:latin typeface="Calibri" panose="020F0502020204030204" pitchFamily="34" charset="0"/>
              <a:cs typeface="Calibri" panose="020F0502020204030204" pitchFamily="34" charset="0"/>
            </a:endParaRPr>
          </a:p>
          <a:p>
            <a:pPr algn="l">
              <a:lnSpc>
                <a:spcPct val="70000"/>
              </a:lnSpc>
            </a:pPr>
            <a:endParaRPr lang="en-US" sz="700" dirty="0">
              <a:solidFill>
                <a:schemeClr val="bg1"/>
              </a:solidFill>
            </a:endParaRPr>
          </a:p>
        </p:txBody>
      </p:sp>
      <p:sp>
        <p:nvSpPr>
          <p:cNvPr id="6" name="Rectangle 5"/>
          <p:cNvSpPr/>
          <p:nvPr/>
        </p:nvSpPr>
        <p:spPr>
          <a:xfrm>
            <a:off x="8845886" y="856410"/>
            <a:ext cx="1951069" cy="1631216"/>
          </a:xfrm>
          <a:prstGeom prst="rect">
            <a:avLst/>
          </a:prstGeom>
          <a:noFill/>
        </p:spPr>
        <p:txBody>
          <a:bodyPr wrap="square" lIns="91440" tIns="45720" rIns="91440" bIns="45720">
            <a:spAutoFit/>
          </a:bodyPr>
          <a:lstStyle/>
          <a:p>
            <a:pPr algn="just"/>
            <a:r>
              <a:rPr lang="en-US" sz="2000" b="1" cap="none" spc="0" dirty="0">
                <a:ln w="9525">
                  <a:solidFill>
                    <a:schemeClr val="bg1">
                      <a:lumMod val="75000"/>
                    </a:schemeClr>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A - Alert</a:t>
            </a:r>
          </a:p>
          <a:p>
            <a:pPr algn="just"/>
            <a:r>
              <a:rPr lang="en-US" sz="2000" b="1" dirty="0">
                <a:ln w="9525">
                  <a:solidFill>
                    <a:schemeClr val="bg1">
                      <a:lumMod val="75000"/>
                    </a:schemeClr>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L – Lock Down</a:t>
            </a:r>
          </a:p>
          <a:p>
            <a:pPr algn="just"/>
            <a:r>
              <a:rPr lang="en-US" sz="2000" b="1" cap="none" spc="0" dirty="0">
                <a:ln w="9525">
                  <a:solidFill>
                    <a:schemeClr val="bg1">
                      <a:lumMod val="75000"/>
                    </a:schemeClr>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I - Inform</a:t>
            </a:r>
          </a:p>
          <a:p>
            <a:pPr algn="just"/>
            <a:r>
              <a:rPr lang="en-US" sz="2000" b="1" dirty="0">
                <a:ln w="9525">
                  <a:solidFill>
                    <a:schemeClr val="bg1">
                      <a:lumMod val="75000"/>
                    </a:schemeClr>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C - Counter</a:t>
            </a:r>
          </a:p>
          <a:p>
            <a:pPr algn="just"/>
            <a:r>
              <a:rPr lang="en-US" sz="2000" b="1" cap="none" spc="0" dirty="0">
                <a:ln w="9525">
                  <a:solidFill>
                    <a:schemeClr val="bg1">
                      <a:lumMod val="75000"/>
                    </a:schemeClr>
                  </a:solidFill>
                  <a:prstDash val="solid"/>
                </a:ln>
                <a:solidFill>
                  <a:schemeClr val="accent2">
                    <a:lumMod val="75000"/>
                  </a:schemeClr>
                </a:solidFill>
                <a:effectLst>
                  <a:outerShdw blurRad="12700" dist="38100" dir="2700000" algn="tl" rotWithShape="0">
                    <a:schemeClr val="accent5">
                      <a:lumMod val="60000"/>
                      <a:lumOff val="40000"/>
                    </a:schemeClr>
                  </a:outerShdw>
                </a:effectLst>
              </a:rPr>
              <a:t>E - Evacuate</a:t>
            </a:r>
          </a:p>
        </p:txBody>
      </p:sp>
      <p:pic>
        <p:nvPicPr>
          <p:cNvPr id="1026" name="Picture 2" descr="http://www.bcinthecloud.com/wp-content/uploads/RunHideFight-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53760">
            <a:off x="8135668" y="4459212"/>
            <a:ext cx="3024553" cy="11632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rot="21423152">
            <a:off x="57815" y="4738254"/>
            <a:ext cx="8097919" cy="1431161"/>
          </a:xfrm>
          <a:prstGeom prst="rect">
            <a:avLst/>
          </a:prstGeom>
          <a:noFill/>
        </p:spPr>
        <p:txBody>
          <a:bodyPr wrap="square" rtlCol="0">
            <a:spAutoFit/>
          </a:bodyPr>
          <a:lstStyle/>
          <a:p>
            <a:r>
              <a:rPr lang="en-US" sz="1100" dirty="0">
                <a:solidFill>
                  <a:schemeClr val="bg1"/>
                </a:solidFill>
                <a:latin typeface="Tahoma" panose="020B0604030504040204" pitchFamily="34" charset="0"/>
                <a:ea typeface="Tahoma" panose="020B0604030504040204" pitchFamily="34" charset="0"/>
                <a:cs typeface="Tahoma" panose="020B0604030504040204" pitchFamily="34" charset="0"/>
              </a:rPr>
              <a:t>Keith Theroux is currently a patrol Sergeant with the Aberdeen Police Department. He has been with the department close to 15 years serving the community in many functions. Keith has completed training obtaining certifications as a Crime Prevention Specialist and has been practicing Security Assessments since 2005. One of his many missions is to provide assistance to the community by evaluating building design and organizations policies dealing with threats of violence.  Once evaluations are completed, suggestions are provided for additions or improvements.  The services are offered and conducted for area businesses, schools, homes, and churches. Keith has spent his Law Enforcement Career building partnerships to address fear of crime by empowering people with education helping them in safety and crime prevention measures.</a:t>
            </a:r>
          </a:p>
          <a:p>
            <a:endParaRPr lang="en-US"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4914900" y="6435969"/>
            <a:ext cx="7277100" cy="553998"/>
          </a:xfrm>
          <a:prstGeom prst="rect">
            <a:avLst/>
          </a:prstGeom>
          <a:noFill/>
        </p:spPr>
        <p:txBody>
          <a:bodyPr wrap="square" rtlCol="0">
            <a:spAutoFit/>
          </a:bodyPr>
          <a:lstStyle/>
          <a:p>
            <a:pPr algn="r"/>
            <a:r>
              <a:rPr lang="en-US" sz="1200" b="1" i="1" dirty="0">
                <a:solidFill>
                  <a:schemeClr val="bg1"/>
                </a:solidFill>
                <a:latin typeface="Tahoma" panose="020B0604030504040204" pitchFamily="34" charset="0"/>
                <a:ea typeface="Tahoma" panose="020B0604030504040204" pitchFamily="34" charset="0"/>
                <a:cs typeface="Tahoma" panose="020B0604030504040204" pitchFamily="34" charset="0"/>
              </a:rPr>
              <a:t>This has been certified for 1 PDC through SHRM and pending 1 HRCI credit.</a:t>
            </a:r>
          </a:p>
          <a:p>
            <a:endParaRPr lang="en-US" dirty="0"/>
          </a:p>
        </p:txBody>
      </p:sp>
    </p:spTree>
    <p:extLst>
      <p:ext uri="{BB962C8B-B14F-4D97-AF65-F5344CB8AC3E}">
        <p14:creationId xmlns:p14="http://schemas.microsoft.com/office/powerpoint/2010/main" val="48889470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113</TotalTime>
  <Words>210</Words>
  <Application>Microsoft Office PowerPoint</Application>
  <PresentationFormat>Widescreen</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Impact</vt:lpstr>
      <vt:lpstr>Tahoma</vt:lpstr>
      <vt:lpstr>Main Event</vt:lpstr>
      <vt:lpstr> Aberdeen Area Human Resource Association Presents  Active Shooter Training – ALICE Model   Presented by:  Sergeant Keith Theroux, Aberdeen Police Department  Best Western Ramkota Hotel, Aberdeen SD  Thursday, April 20th , 2017  11:00am-1:00pm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Aberdeen Area Hu    Speed Solutions:  Ever hear of speed dating? Well how about trying something similar but not ending up with a date…(maybe). This meeting we will have an interactive speed solutions session covering a HR hot topic- Onboarding employees. Come to the meeting prepared to ask questions, share what is working for you, and any new ideas you may have to share with other HR professionals! </dc:title>
  <dc:creator>Kristin M. Kroell</dc:creator>
  <cp:lastModifiedBy>Kristin M. Kroell</cp:lastModifiedBy>
  <cp:revision>18</cp:revision>
  <dcterms:created xsi:type="dcterms:W3CDTF">2017-02-10T14:23:40Z</dcterms:created>
  <dcterms:modified xsi:type="dcterms:W3CDTF">2017-02-10T16:37:40Z</dcterms:modified>
</cp:coreProperties>
</file>