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D0059CF-81A9-4F92-AFE5-60639811960D}"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165272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0059CF-81A9-4F92-AFE5-60639811960D}"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397784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0059CF-81A9-4F92-AFE5-60639811960D}"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361711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0059CF-81A9-4F92-AFE5-60639811960D}"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33469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9CF-81A9-4F92-AFE5-60639811960D}"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185464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0059CF-81A9-4F92-AFE5-60639811960D}"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39250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0059CF-81A9-4F92-AFE5-60639811960D}" type="datetimeFigureOut">
              <a:rPr lang="en-US" smtClean="0"/>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264567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0059CF-81A9-4F92-AFE5-60639811960D}"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241466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059CF-81A9-4F92-AFE5-60639811960D}" type="datetimeFigureOut">
              <a:rPr lang="en-US" smtClean="0"/>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210327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0059CF-81A9-4F92-AFE5-60639811960D}"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190059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0059CF-81A9-4F92-AFE5-60639811960D}"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7A56-78D5-47BA-B090-04922D61F9F7}" type="slidenum">
              <a:rPr lang="en-US" smtClean="0"/>
              <a:t>‹#›</a:t>
            </a:fld>
            <a:endParaRPr lang="en-US"/>
          </a:p>
        </p:txBody>
      </p:sp>
    </p:spTree>
    <p:extLst>
      <p:ext uri="{BB962C8B-B14F-4D97-AF65-F5344CB8AC3E}">
        <p14:creationId xmlns:p14="http://schemas.microsoft.com/office/powerpoint/2010/main" val="12898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059CF-81A9-4F92-AFE5-60639811960D}" type="datetimeFigureOut">
              <a:rPr lang="en-US" smtClean="0"/>
              <a:t>2/10/2017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77A56-78D5-47BA-B090-04922D61F9F7}" type="slidenum">
              <a:rPr lang="en-US" smtClean="0"/>
              <a:t>‹#›</a:t>
            </a:fld>
            <a:endParaRPr lang="en-US"/>
          </a:p>
        </p:txBody>
      </p:sp>
    </p:spTree>
    <p:extLst>
      <p:ext uri="{BB962C8B-B14F-4D97-AF65-F5344CB8AC3E}">
        <p14:creationId xmlns:p14="http://schemas.microsoft.com/office/powerpoint/2010/main" val="29728103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aahra.shrm.org/forms/rsvp-march-2017-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879" y="375558"/>
            <a:ext cx="4802328" cy="1848896"/>
          </a:xfrm>
          <a:prstGeom prst="rect">
            <a:avLst/>
          </a:prstGeom>
        </p:spPr>
      </p:pic>
      <p:pic>
        <p:nvPicPr>
          <p:cNvPr id="5" name="Picture 4" descr="11 &lt;strong&gt;Networking&lt;/strong&gt; Etiquette Ti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9208" y="3741940"/>
            <a:ext cx="4400601" cy="3608493"/>
          </a:xfrm>
          <a:prstGeom prst="rect">
            <a:avLst/>
          </a:prstGeom>
        </p:spPr>
      </p:pic>
      <p:sp>
        <p:nvSpPr>
          <p:cNvPr id="7" name="Freeform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 name="Freeform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Title 1"/>
          <p:cNvSpPr>
            <a:spLocks noGrp="1"/>
          </p:cNvSpPr>
          <p:nvPr>
            <p:ph type="ctrTitle"/>
          </p:nvPr>
        </p:nvSpPr>
        <p:spPr>
          <a:xfrm>
            <a:off x="-1" y="232437"/>
            <a:ext cx="7060224" cy="2651200"/>
          </a:xfrm>
        </p:spPr>
        <p:txBody>
          <a:bodyPr anchor="t">
            <a:normAutofit fontScale="90000"/>
          </a:bodyPr>
          <a:lstStyle/>
          <a:p>
            <a:pPr algn="l">
              <a:lnSpc>
                <a:spcPct val="70000"/>
              </a:lnSpc>
            </a:pPr>
            <a:br>
              <a:rPr lang="en-US" sz="1800" dirty="0">
                <a:solidFill>
                  <a:schemeClr val="accent1">
                    <a:lumMod val="60000"/>
                    <a:lumOff val="40000"/>
                  </a:schemeClr>
                </a:solidFill>
              </a:rPr>
            </a:br>
            <a:r>
              <a:rPr lang="en-US" sz="2700" b="1" dirty="0">
                <a:solidFill>
                  <a:schemeClr val="accent1">
                    <a:lumMod val="60000"/>
                    <a:lumOff val="40000"/>
                  </a:schemeClr>
                </a:solidFill>
              </a:rPr>
              <a:t>Aberdeen Area Human Resource Association Presents</a:t>
            </a:r>
            <a:br>
              <a:rPr lang="en-US" sz="2700" b="1" dirty="0">
                <a:solidFill>
                  <a:schemeClr val="accent1">
                    <a:lumMod val="60000"/>
                    <a:lumOff val="40000"/>
                  </a:schemeClr>
                </a:solidFill>
              </a:rPr>
            </a:br>
            <a:br>
              <a:rPr lang="en-US" sz="1800" dirty="0">
                <a:solidFill>
                  <a:schemeClr val="bg1"/>
                </a:solidFill>
              </a:rPr>
            </a:br>
            <a:br>
              <a:rPr lang="en-US" sz="1800" dirty="0">
                <a:solidFill>
                  <a:schemeClr val="bg1"/>
                </a:solidFill>
              </a:rPr>
            </a:br>
            <a:r>
              <a:rPr lang="en-US" sz="2000" b="1" dirty="0">
                <a:solidFill>
                  <a:schemeClr val="bg1"/>
                </a:solidFill>
              </a:rPr>
              <a:t>Speed Solutions – Onboarding Employees</a:t>
            </a:r>
            <a:br>
              <a:rPr lang="en-US" sz="2000" b="1" dirty="0">
                <a:solidFill>
                  <a:schemeClr val="bg1"/>
                </a:solidFill>
              </a:rPr>
            </a:br>
            <a:br>
              <a:rPr lang="en-US" sz="2000" b="1" dirty="0">
                <a:solidFill>
                  <a:schemeClr val="bg1"/>
                </a:solidFill>
              </a:rPr>
            </a:br>
            <a:r>
              <a:rPr lang="en-US" sz="1600" dirty="0">
                <a:solidFill>
                  <a:schemeClr val="bg1"/>
                </a:solidFill>
              </a:rPr>
              <a:t>Presented by:  Kim Bowman &amp; Jodi Myburgh, Dacotah Bank</a:t>
            </a:r>
            <a:br>
              <a:rPr lang="en-US" sz="1800" dirty="0">
                <a:solidFill>
                  <a:schemeClr val="bg1"/>
                </a:solidFill>
              </a:rPr>
            </a:br>
            <a:br>
              <a:rPr lang="en-US" sz="1600" dirty="0">
                <a:solidFill>
                  <a:schemeClr val="bg1"/>
                </a:solidFill>
              </a:rPr>
            </a:br>
            <a:r>
              <a:rPr lang="en-US" sz="1600" dirty="0">
                <a:solidFill>
                  <a:schemeClr val="bg1"/>
                </a:solidFill>
              </a:rPr>
              <a:t>Meeting Location:  Best Western Ramkota Hotel, Aberdeen SD</a:t>
            </a:r>
            <a:br>
              <a:rPr lang="en-US" sz="1600" dirty="0">
                <a:solidFill>
                  <a:schemeClr val="bg1"/>
                </a:solidFill>
              </a:rPr>
            </a:br>
            <a:br>
              <a:rPr lang="en-US" sz="1600" dirty="0">
                <a:solidFill>
                  <a:schemeClr val="bg1"/>
                </a:solidFill>
              </a:rPr>
            </a:br>
            <a:r>
              <a:rPr lang="en-US" sz="1600" dirty="0">
                <a:solidFill>
                  <a:schemeClr val="bg1"/>
                </a:solidFill>
              </a:rPr>
              <a:t>Tuesday, March 14</a:t>
            </a:r>
            <a:r>
              <a:rPr lang="en-US" sz="1600" baseline="30000" dirty="0">
                <a:solidFill>
                  <a:schemeClr val="bg1"/>
                </a:solidFill>
              </a:rPr>
              <a:t>th</a:t>
            </a:r>
            <a:r>
              <a:rPr lang="en-US" sz="1600" dirty="0">
                <a:solidFill>
                  <a:schemeClr val="bg1"/>
                </a:solidFill>
              </a:rPr>
              <a:t> , 2017</a:t>
            </a:r>
            <a:br>
              <a:rPr lang="en-US" sz="1600" dirty="0">
                <a:solidFill>
                  <a:schemeClr val="bg1"/>
                </a:solidFill>
              </a:rPr>
            </a:br>
            <a:br>
              <a:rPr lang="en-US" sz="1600" dirty="0">
                <a:solidFill>
                  <a:schemeClr val="bg1"/>
                </a:solidFill>
              </a:rPr>
            </a:br>
            <a:r>
              <a:rPr lang="en-US" sz="1600" dirty="0">
                <a:solidFill>
                  <a:schemeClr val="bg1"/>
                </a:solidFill>
              </a:rPr>
              <a:t>Presentation:  11:00am-12:00pm</a:t>
            </a:r>
            <a:br>
              <a:rPr lang="en-US" sz="1600" dirty="0">
                <a:solidFill>
                  <a:schemeClr val="bg1"/>
                </a:solidFill>
              </a:rPr>
            </a:br>
            <a:br>
              <a:rPr lang="en-US" sz="1600" dirty="0">
                <a:solidFill>
                  <a:schemeClr val="bg1"/>
                </a:solidFill>
              </a:rPr>
            </a:br>
            <a:r>
              <a:rPr lang="en-US" sz="1600" dirty="0">
                <a:solidFill>
                  <a:schemeClr val="bg1"/>
                </a:solidFill>
              </a:rPr>
              <a:t>Business Meeting and Lunch to follow from 12:00pm – 1:00pm</a:t>
            </a:r>
            <a:br>
              <a:rPr lang="en-US" sz="1600" dirty="0">
                <a:solidFill>
                  <a:schemeClr val="bg1"/>
                </a:solidFill>
              </a:rPr>
            </a:br>
            <a:br>
              <a:rPr lang="en-US" sz="1800" dirty="0">
                <a:solidFill>
                  <a:schemeClr val="bg1"/>
                </a:solidFill>
              </a:rPr>
            </a:br>
            <a:br>
              <a:rPr lang="en-US" sz="1800" dirty="0">
                <a:solidFill>
                  <a:schemeClr val="bg1"/>
                </a:solidFill>
              </a:rPr>
            </a:br>
            <a:endParaRPr lang="en-US" sz="1800" dirty="0">
              <a:solidFill>
                <a:schemeClr val="bg1"/>
              </a:solidFill>
            </a:endParaRPr>
          </a:p>
        </p:txBody>
      </p:sp>
      <p:sp>
        <p:nvSpPr>
          <p:cNvPr id="3" name="Subtitle 2"/>
          <p:cNvSpPr>
            <a:spLocks noGrp="1"/>
          </p:cNvSpPr>
          <p:nvPr>
            <p:ph type="subTitle" idx="1"/>
          </p:nvPr>
        </p:nvSpPr>
        <p:spPr>
          <a:xfrm>
            <a:off x="-3" y="2707791"/>
            <a:ext cx="7640517" cy="4150208"/>
          </a:xfrm>
        </p:spPr>
        <p:txBody>
          <a:bodyPr anchor="b">
            <a:normAutofit fontScale="92500" lnSpcReduction="20000"/>
          </a:bodyPr>
          <a:lstStyle/>
          <a:p>
            <a:pPr algn="l">
              <a:lnSpc>
                <a:spcPct val="100000"/>
              </a:lnSpc>
            </a:pPr>
            <a:r>
              <a:rPr lang="en-US" sz="1600" dirty="0">
                <a:solidFill>
                  <a:schemeClr val="bg1"/>
                </a:solidFill>
                <a:latin typeface="Calibri" panose="020F0502020204030204" pitchFamily="34" charset="0"/>
                <a:cs typeface="Calibri" panose="020F0502020204030204" pitchFamily="34" charset="0"/>
              </a:rPr>
              <a:t>According to a survey by the Aberdeen Group, one-third of new employees have decided whether they will stay or leave a company within their first week.  In fact, 22% of turnover that occurs usually is within the first 45 days.  This costs the company at least 3x the formal employee’s salary.  Dacotah Bank will review the path they took to ensure that new employees were coached, developed and trained in order to drive employee engagement and retention through the development of the Dacotah </a:t>
            </a:r>
            <a:r>
              <a:rPr lang="en-US" sz="1600" i="1" dirty="0">
                <a:solidFill>
                  <a:schemeClr val="bg1"/>
                </a:solidFill>
                <a:latin typeface="Calibri" panose="020F0502020204030204" pitchFamily="34" charset="0"/>
                <a:cs typeface="Calibri" panose="020F0502020204030204" pitchFamily="34" charset="0"/>
              </a:rPr>
              <a:t>QuickStart</a:t>
            </a:r>
            <a:r>
              <a:rPr lang="en-US" sz="1600" dirty="0">
                <a:solidFill>
                  <a:schemeClr val="bg1"/>
                </a:solidFill>
                <a:latin typeface="Calibri" panose="020F0502020204030204" pitchFamily="34" charset="0"/>
                <a:cs typeface="Calibri" panose="020F0502020204030204" pitchFamily="34" charset="0"/>
              </a:rPr>
              <a:t> Onboarding Program.    </a:t>
            </a:r>
          </a:p>
          <a:p>
            <a:pPr algn="l">
              <a:lnSpc>
                <a:spcPct val="100000"/>
              </a:lnSpc>
            </a:pPr>
            <a:r>
              <a:rPr lang="en-US" sz="1600" dirty="0">
                <a:solidFill>
                  <a:schemeClr val="bg1"/>
                </a:solidFill>
                <a:latin typeface="Calibri" panose="020F0502020204030204" pitchFamily="34" charset="0"/>
                <a:cs typeface="Calibri" panose="020F0502020204030204" pitchFamily="34" charset="0"/>
              </a:rPr>
              <a:t>During the last half hour of the training, we will open it up to others to share their own experience with each other through Speed Solutions.  This will allow members to bounce ideas off of each other while also providing some networking opportunities.  Come to the meeting prepared to ask questions, share what is working for you, and any new ideas you may have to share with other professionals.</a:t>
            </a:r>
          </a:p>
          <a:p>
            <a:pPr algn="l">
              <a:lnSpc>
                <a:spcPct val="100000"/>
              </a:lnSpc>
            </a:pPr>
            <a:endParaRPr lang="en-US" sz="1600" dirty="0">
              <a:solidFill>
                <a:schemeClr val="bg1"/>
              </a:solidFill>
              <a:latin typeface="Calibri" panose="020F0502020204030204" pitchFamily="34" charset="0"/>
              <a:cs typeface="Calibri" panose="020F0502020204030204" pitchFamily="34" charset="0"/>
            </a:endParaRPr>
          </a:p>
          <a:p>
            <a:pPr algn="l">
              <a:lnSpc>
                <a:spcPct val="100000"/>
              </a:lnSpc>
            </a:pPr>
            <a:r>
              <a:rPr lang="en-US" sz="1400" dirty="0">
                <a:solidFill>
                  <a:schemeClr val="bg1"/>
                </a:solidFill>
                <a:latin typeface="Calibri" panose="020F0502020204030204" pitchFamily="34" charset="0"/>
                <a:cs typeface="Calibri" panose="020F0502020204030204" pitchFamily="34" charset="0"/>
              </a:rPr>
              <a:t>**This meeting is free to AAHRA members.  Not a member???  Join us for this session free to see if the AAHRA is of interest for you.  Membership is only $50 a year for Non-SHRM Members and $25 for SHRM Members!</a:t>
            </a:r>
          </a:p>
          <a:p>
            <a:pPr algn="l">
              <a:lnSpc>
                <a:spcPct val="100000"/>
              </a:lnSpc>
            </a:pPr>
            <a:r>
              <a:rPr lang="en-US" sz="1700" dirty="0">
                <a:solidFill>
                  <a:schemeClr val="bg1"/>
                </a:solidFill>
                <a:latin typeface="Calibri" panose="020F0502020204030204" pitchFamily="34" charset="0"/>
                <a:cs typeface="Calibri" panose="020F0502020204030204" pitchFamily="34" charset="0"/>
              </a:rPr>
              <a:t>RSVP:  </a:t>
            </a:r>
            <a:r>
              <a:rPr lang="en-US" sz="1700" dirty="0">
                <a:solidFill>
                  <a:schemeClr val="bg1"/>
                </a:solidFill>
                <a:latin typeface="Calibri" panose="020F0502020204030204" pitchFamily="34" charset="0"/>
                <a:cs typeface="Calibri" panose="020F0502020204030204" pitchFamily="34" charset="0"/>
                <a:hlinkClick r:id="rId4"/>
              </a:rPr>
              <a:t>http://aahra.shrm.org/forms/rsvp-march-2017-meeting</a:t>
            </a:r>
            <a:endParaRPr lang="en-US" sz="1700" dirty="0">
              <a:solidFill>
                <a:schemeClr val="bg1"/>
              </a:solidFill>
              <a:latin typeface="Calibri" panose="020F0502020204030204" pitchFamily="34" charset="0"/>
              <a:cs typeface="Calibri" panose="020F0502020204030204" pitchFamily="34" charset="0"/>
            </a:endParaRPr>
          </a:p>
          <a:p>
            <a:pPr algn="l">
              <a:lnSpc>
                <a:spcPct val="100000"/>
              </a:lnSpc>
            </a:pPr>
            <a:endParaRPr lang="en-US" sz="1400" dirty="0">
              <a:solidFill>
                <a:schemeClr val="bg1"/>
              </a:solidFill>
              <a:latin typeface="Calibri" panose="020F0502020204030204" pitchFamily="34" charset="0"/>
              <a:cs typeface="Calibri" panose="020F0502020204030204" pitchFamily="34" charset="0"/>
            </a:endParaRPr>
          </a:p>
          <a:p>
            <a:pPr>
              <a:lnSpc>
                <a:spcPct val="70000"/>
              </a:lnSpc>
            </a:pPr>
            <a:r>
              <a:rPr lang="en-US" sz="1300" i="1" dirty="0">
                <a:solidFill>
                  <a:schemeClr val="bg1"/>
                </a:solidFill>
              </a:rPr>
              <a:t>This has been certified for 1 PDC through SHRM and 1 HRCI credit.</a:t>
            </a:r>
            <a:endParaRPr lang="en-US" sz="1300" i="1" dirty="0">
              <a:solidFill>
                <a:schemeClr val="bg1"/>
              </a:solidFill>
              <a:cs typeface="Calibri" panose="020F0502020204030204" pitchFamily="34" charset="0"/>
            </a:endParaRPr>
          </a:p>
          <a:p>
            <a:pPr algn="l">
              <a:lnSpc>
                <a:spcPct val="70000"/>
              </a:lnSpc>
            </a:pPr>
            <a:endParaRPr lang="en-US" sz="700" dirty="0">
              <a:solidFill>
                <a:schemeClr val="bg1"/>
              </a:solidFill>
            </a:endParaRPr>
          </a:p>
        </p:txBody>
      </p:sp>
    </p:spTree>
    <p:extLst>
      <p:ext uri="{BB962C8B-B14F-4D97-AF65-F5344CB8AC3E}">
        <p14:creationId xmlns:p14="http://schemas.microsoft.com/office/powerpoint/2010/main" val="48889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TotalTime>
  <Words>235</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Aberdeen Area Human Resource Association Presents   Speed Solutions – Onboarding Employees  Presented by:  Kim Bowman &amp; Jodi Myburgh, Dacotah Bank  Meeting Location:  Best Western Ramkota Hotel, Aberdeen SD  Tuesday, March 14th , 2017  Presentation:  11:00am-12:00pm  Business Meeting and Lunch to follow from 12:00pm – 1:00pm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Aberdeen Area Hu    Speed Solutions:  Ever hear of speed dating? Well how about trying something similar but not ending up with a date…(maybe). This meeting we will have an interactive speed solutions session covering a HR hot topic- Onboarding employees. Come to the meeting prepared to ask questions, share what is working for you, and any new ideas you may have to share with other HR professionals! </dc:title>
  <dc:creator>Kristin M. Kroell</dc:creator>
  <cp:lastModifiedBy>Kristin M. Kroell</cp:lastModifiedBy>
  <cp:revision>11</cp:revision>
  <dcterms:created xsi:type="dcterms:W3CDTF">2017-02-10T14:23:40Z</dcterms:created>
  <dcterms:modified xsi:type="dcterms:W3CDTF">2017-02-10T16:54:49Z</dcterms:modified>
</cp:coreProperties>
</file>