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04" r:id="rId2"/>
    <p:sldId id="305" r:id="rId3"/>
    <p:sldId id="325" r:id="rId4"/>
    <p:sldId id="306" r:id="rId5"/>
    <p:sldId id="307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08" r:id="rId16"/>
    <p:sldId id="310" r:id="rId17"/>
    <p:sldId id="331" r:id="rId18"/>
    <p:sldId id="317" r:id="rId19"/>
  </p:sldIdLst>
  <p:sldSz cx="12192000" cy="6858000"/>
  <p:notesSz cx="6881813" cy="9296400"/>
  <p:custDataLst>
    <p:tags r:id="rId2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609585" algn="l" rtl="0" eaLnBrk="0" fontAlgn="base" hangingPunct="0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219170" algn="l" rtl="0" eaLnBrk="0" fontAlgn="base" hangingPunct="0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828754" algn="l" rtl="0" eaLnBrk="0" fontAlgn="base" hangingPunct="0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438339" algn="l" rtl="0" eaLnBrk="0" fontAlgn="base" hangingPunct="0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047924" algn="l" defTabSz="1219170" rtl="0" eaLnBrk="1" latinLnBrk="0" hangingPunct="1">
      <a:defRPr kumimoji="1"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3657509" algn="l" defTabSz="1219170" rtl="0" eaLnBrk="1" latinLnBrk="0" hangingPunct="1">
      <a:defRPr kumimoji="1"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4267093" algn="l" defTabSz="1219170" rtl="0" eaLnBrk="1" latinLnBrk="0" hangingPunct="1">
      <a:defRPr kumimoji="1"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4876678" algn="l" defTabSz="1219170" rtl="0" eaLnBrk="1" latinLnBrk="0" hangingPunct="1">
      <a:defRPr kumimoji="1"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8" userDrawn="1">
          <p15:clr>
            <a:srgbClr val="A4A3A4"/>
          </p15:clr>
        </p15:guide>
        <p15:guide id="2" pos="4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2856"/>
    <a:srgbClr val="124A1D"/>
    <a:srgbClr val="317174"/>
    <a:srgbClr val="2E5C00"/>
    <a:srgbClr val="000000"/>
    <a:srgbClr val="60110A"/>
    <a:srgbClr val="EB3333"/>
    <a:srgbClr val="FFFFFF"/>
    <a:srgbClr val="193300"/>
    <a:srgbClr val="0049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368" autoAdjust="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>
        <p:guide orient="horz" pos="1008"/>
        <p:guide pos="4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2982" y="96"/>
      </p:cViewPr>
      <p:guideLst>
        <p:guide orient="horz" pos="2929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>
          <a:solidFill>
            <a:schemeClr val="bg1"/>
          </a:solidFill>
        </a:ln>
      </c:spPr>
    </c:sideWall>
    <c:backWall>
      <c:thickness val="0"/>
      <c:spPr>
        <a:noFill/>
        <a:ln>
          <a:solidFill>
            <a:schemeClr val="bg1"/>
          </a:solidFill>
        </a:ln>
      </c:spPr>
    </c:backWall>
    <c:plotArea>
      <c:layout>
        <c:manualLayout>
          <c:layoutTarget val="inner"/>
          <c:xMode val="edge"/>
          <c:yMode val="edge"/>
          <c:x val="0.11054258048534393"/>
          <c:y val="0.15709385275840759"/>
          <c:w val="0.87149190902709961"/>
          <c:h val="0.70086300373077393"/>
        </c:manualLayout>
      </c:layout>
      <c:bar3D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rgbClr val="FF6600"/>
                </a:gs>
                <a:gs pos="100000">
                  <a:srgbClr val="FF0000"/>
                </a:gs>
                <a:gs pos="13000">
                  <a:srgbClr val="FF0000"/>
                </a:gs>
              </a:gsLst>
              <a:lin ang="0" scaled="1"/>
            </a:gradFill>
          </c:spPr>
          <c:invertIfNegative val="0"/>
          <c:dLbls>
            <c:dLbl>
              <c:idx val="0"/>
              <c:layout>
                <c:manualLayout>
                  <c:x val="2.9398152604699135E-2"/>
                  <c:y val="-3.9197530597448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299-4F7B-8F69-992282BC14F0}"/>
                </c:ext>
              </c:extLst>
            </c:dLbl>
            <c:dLbl>
              <c:idx val="1"/>
              <c:layout>
                <c:manualLayout>
                  <c:x val="3.4297842532396317E-2"/>
                  <c:y val="-4.63243536651134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299-4F7B-8F69-992282BC14F0}"/>
                </c:ext>
              </c:extLst>
            </c:dLbl>
            <c:dLbl>
              <c:idx val="2"/>
              <c:layout>
                <c:manualLayout>
                  <c:x val="2.1231997758150101E-2"/>
                  <c:y val="-6.05780035257339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299-4F7B-8F69-992282BC14F0}"/>
                </c:ext>
              </c:extLst>
            </c:dLbl>
            <c:dLbl>
              <c:idx val="3"/>
              <c:layout>
                <c:manualLayout>
                  <c:x val="2.9398152604699135E-2"/>
                  <c:y val="-4.63243536651134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299-4F7B-8F69-992282BC14F0}"/>
                </c:ext>
              </c:extLst>
            </c:dLbl>
            <c:dLbl>
              <c:idx val="4"/>
              <c:layout>
                <c:manualLayout>
                  <c:x val="2.9398152604699135E-2"/>
                  <c:y val="-6.4141415059566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299-4F7B-8F69-992282BC14F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mtId="4294967295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2101_export.csv!$C$380:$G$380</c:f>
              <c:strCache>
                <c:ptCount val="5"/>
                <c:pt idx="0">
                  <c:v>Strongly Disagree</c:v>
                </c:pt>
                <c:pt idx="1">
                  <c:v>Disagree</c:v>
                </c:pt>
                <c:pt idx="2">
                  <c:v>Neutral</c:v>
                </c:pt>
                <c:pt idx="3">
                  <c:v>Agree</c:v>
                </c:pt>
                <c:pt idx="4">
                  <c:v>Strongly Agree</c:v>
                </c:pt>
              </c:strCache>
            </c:strRef>
          </c:cat>
          <c:val>
            <c:numRef>
              <c:f>2101_export.csv!$C$381:$G$381</c:f>
              <c:numCache>
                <c:formatCode>0%</c:formatCode>
                <c:ptCount val="5"/>
                <c:pt idx="0">
                  <c:v>0.04</c:v>
                </c:pt>
                <c:pt idx="1">
                  <c:v>0.46</c:v>
                </c:pt>
                <c:pt idx="2">
                  <c:v>0.15</c:v>
                </c:pt>
                <c:pt idx="3">
                  <c:v>0.35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BAC-461F-AC3E-F114ECDC95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50"/>
        <c:shape val="box"/>
        <c:axId val="95815552"/>
        <c:axId val="95817088"/>
        <c:axId val="0"/>
      </c:bar3DChart>
      <c:catAx>
        <c:axId val="9581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smtId="4294967295">
                <a:solidFill>
                  <a:schemeClr val="tx1"/>
                </a:solidFill>
              </a:defRPr>
            </a:pPr>
            <a:endParaRPr lang="en-US"/>
          </a:p>
        </c:txPr>
        <c:crossAx val="95817088"/>
        <c:crosses val="autoZero"/>
        <c:auto val="0"/>
        <c:lblAlgn val="ctr"/>
        <c:lblOffset val="100"/>
        <c:noMultiLvlLbl val="0"/>
      </c:catAx>
      <c:valAx>
        <c:axId val="95817088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mtId="4294967295">
                <a:solidFill>
                  <a:schemeClr val="tx1"/>
                </a:solidFill>
              </a:defRPr>
            </a:pPr>
            <a:endParaRPr lang="en-US"/>
          </a:p>
        </c:txPr>
        <c:crossAx val="95815552"/>
        <c:crosses val="autoZero"/>
        <c:crossBetween val="between"/>
        <c:majorUnit val="0.2"/>
      </c:valAx>
    </c:plotArea>
    <c:plotVisOnly val="1"/>
    <c:dispBlanksAs val="gap"/>
    <c:showDLblsOverMax val="0"/>
  </c:chart>
  <c:spPr>
    <a:noFill/>
  </c:spPr>
  <c:txPr>
    <a:bodyPr/>
    <a:lstStyle/>
    <a:p>
      <a:pPr>
        <a:defRPr sz="1600" smtId="4294967295">
          <a:latin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>
          <a:solidFill>
            <a:schemeClr val="bg1"/>
          </a:solidFill>
        </a:ln>
      </c:spPr>
    </c:sideWall>
    <c:backWall>
      <c:thickness val="0"/>
      <c:spPr>
        <a:noFill/>
        <a:ln>
          <a:solidFill>
            <a:schemeClr val="bg1"/>
          </a:solidFill>
        </a:ln>
      </c:spPr>
    </c:backWall>
    <c:plotArea>
      <c:layout>
        <c:manualLayout>
          <c:layoutTarget val="inner"/>
          <c:xMode val="edge"/>
          <c:yMode val="edge"/>
          <c:x val="0.11054258048534393"/>
          <c:y val="0.15709385275840759"/>
          <c:w val="0.87149190902709961"/>
          <c:h val="0.70086300373077393"/>
        </c:manualLayout>
      </c:layout>
      <c:bar3D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rgbClr val="FF6600"/>
                </a:gs>
                <a:gs pos="100000">
                  <a:srgbClr val="FF0000"/>
                </a:gs>
                <a:gs pos="13000">
                  <a:srgbClr val="FF0000"/>
                </a:gs>
              </a:gsLst>
              <a:lin ang="0" scaled="1"/>
            </a:gradFill>
          </c:spPr>
          <c:invertIfNegative val="0"/>
          <c:dLbls>
            <c:dLbl>
              <c:idx val="0"/>
              <c:layout>
                <c:manualLayout>
                  <c:x val="2.3614896461367607E-2"/>
                  <c:y val="-3.7037037312984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6E0-45A7-82AF-D85F97D2CE0B}"/>
                </c:ext>
              </c:extLst>
            </c:dLbl>
            <c:dLbl>
              <c:idx val="1"/>
              <c:layout>
                <c:manualLayout>
                  <c:x val="3.2697547227144241E-2"/>
                  <c:y val="-4.9382716417312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6E0-45A7-82AF-D85F97D2CE0B}"/>
                </c:ext>
              </c:extLst>
            </c:dLbl>
            <c:dLbl>
              <c:idx val="2"/>
              <c:layout>
                <c:manualLayout>
                  <c:x val="1.8165161833167076E-2"/>
                  <c:y val="-4.0123455226421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6E0-45A7-82AF-D85F97D2CE0B}"/>
                </c:ext>
              </c:extLst>
            </c:dLbl>
            <c:dLbl>
              <c:idx val="3"/>
              <c:layout>
                <c:manualLayout>
                  <c:x val="2.7247956022620201E-2"/>
                  <c:y val="-3.39506156742572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E0-45A7-82AF-D85F97D2CE0B}"/>
                </c:ext>
              </c:extLst>
            </c:dLbl>
            <c:dLbl>
              <c:idx val="4"/>
              <c:layout>
                <c:manualLayout>
                  <c:x val="2.7247956022620201E-2"/>
                  <c:y val="-4.3209876865148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6E0-45A7-82AF-D85F97D2CE0B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mtId="4294967295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2101_export.csv!$C$368:$G$368</c:f>
              <c:strCache>
                <c:ptCount val="5"/>
                <c:pt idx="0">
                  <c:v>Strongly Disagree</c:v>
                </c:pt>
                <c:pt idx="1">
                  <c:v>Disagree</c:v>
                </c:pt>
                <c:pt idx="2">
                  <c:v>Neutral</c:v>
                </c:pt>
                <c:pt idx="3">
                  <c:v>Agree</c:v>
                </c:pt>
                <c:pt idx="4">
                  <c:v>Strongly Agree</c:v>
                </c:pt>
              </c:strCache>
            </c:strRef>
          </c:cat>
          <c:val>
            <c:numRef>
              <c:f>2101_export.csv!$C$369:$G$369</c:f>
              <c:numCache>
                <c:formatCode>0%</c:formatCode>
                <c:ptCount val="5"/>
                <c:pt idx="0">
                  <c:v>0.04</c:v>
                </c:pt>
                <c:pt idx="1">
                  <c:v>0.08</c:v>
                </c:pt>
                <c:pt idx="2">
                  <c:v>0.27</c:v>
                </c:pt>
                <c:pt idx="3">
                  <c:v>0.49</c:v>
                </c:pt>
                <c:pt idx="4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8D2-4B98-85B9-568AAAF11D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50"/>
        <c:shape val="box"/>
        <c:axId val="96494720"/>
        <c:axId val="96496256"/>
        <c:axId val="0"/>
      </c:bar3DChart>
      <c:catAx>
        <c:axId val="9649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smtId="4294967295">
                <a:solidFill>
                  <a:schemeClr val="tx1"/>
                </a:solidFill>
              </a:defRPr>
            </a:pPr>
            <a:endParaRPr lang="en-US"/>
          </a:p>
        </c:txPr>
        <c:crossAx val="96496256"/>
        <c:crosses val="autoZero"/>
        <c:auto val="0"/>
        <c:lblAlgn val="ctr"/>
        <c:lblOffset val="100"/>
        <c:noMultiLvlLbl val="0"/>
      </c:catAx>
      <c:valAx>
        <c:axId val="96496256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mtId="4294967295">
                <a:solidFill>
                  <a:schemeClr val="tx1"/>
                </a:solidFill>
              </a:defRPr>
            </a:pPr>
            <a:endParaRPr lang="en-US"/>
          </a:p>
        </c:txPr>
        <c:crossAx val="96494720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600" smtId="4294967295">
          <a:latin typeface="Arial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751" tIns="45876" rIns="91751" bIns="45876" numCol="1" anchor="t" anchorCtr="0" compatLnSpc="1">
            <a:prstTxWarp prst="textNoShape">
              <a:avLst/>
            </a:prstTxWarp>
          </a:bodyPr>
          <a:lstStyle>
            <a:lvl1pPr defTabSz="917575">
              <a:defRPr kumimoji="0" sz="1200">
                <a:latin typeface="Times" pitchFamily="18" charset="0"/>
              </a:defRPr>
            </a:lvl1pPr>
          </a:lstStyle>
          <a:p>
            <a:pPr>
              <a:defRPr/>
            </a:pPr>
            <a:r>
              <a:rPr lang="en-US"/>
              <a:t>Your Name Goes Here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82913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751" tIns="45876" rIns="91751" bIns="45876" numCol="1" anchor="b" anchorCtr="0" compatLnSpc="1">
            <a:prstTxWarp prst="textNoShape">
              <a:avLst/>
            </a:prstTxWarp>
          </a:bodyPr>
          <a:lstStyle>
            <a:lvl1pPr defTabSz="917575">
              <a:defRPr kumimoji="0" sz="1200">
                <a:latin typeface="Times" pitchFamily="18" charset="0"/>
              </a:defRPr>
            </a:lvl1pPr>
          </a:lstStyle>
          <a:p>
            <a:pPr>
              <a:defRPr/>
            </a:pPr>
            <a:r>
              <a:rPr lang="en-US"/>
              <a:t>Title goes here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3E13D-2C24-4616-8F92-0EF27B68580E}" type="datetimeFigureOut">
              <a:rPr lang="en-US" smtClean="0"/>
              <a:t>5/2/2019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751" tIns="45876" rIns="91751" bIns="45876" numCol="1" anchor="t" anchorCtr="0" compatLnSpc="1">
            <a:prstTxWarp prst="textNoShape">
              <a:avLst/>
            </a:prstTxWarp>
          </a:bodyPr>
          <a:lstStyle>
            <a:lvl1pPr defTabSz="917575">
              <a:defRPr kumimoji="0"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44488" y="696913"/>
            <a:ext cx="61960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416425"/>
            <a:ext cx="5046663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751" tIns="45876" rIns="91751" bIns="458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82913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751" tIns="45876" rIns="91751" bIns="45876" numCol="1" anchor="b" anchorCtr="0" compatLnSpc="1">
            <a:prstTxWarp prst="textNoShape">
              <a:avLst/>
            </a:prstTxWarp>
          </a:bodyPr>
          <a:lstStyle>
            <a:lvl1pPr defTabSz="917575">
              <a:defRPr kumimoji="0"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609585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219170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828754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438339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1413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9016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312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8165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836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452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663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821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932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457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44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27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04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66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0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094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310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93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837063"/>
            <a:ext cx="10363200" cy="2708797"/>
          </a:xfrm>
        </p:spPr>
        <p:txBody>
          <a:bodyPr anchor="b"/>
          <a:lstStyle>
            <a:lvl1pPr algn="ctr">
              <a:defRPr sz="6400" b="0"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sz="4000" baseline="0">
                <a:latin typeface="+mn-lt"/>
              </a:defRPr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Presenter (Office)</a:t>
            </a:r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3184478" y="3721289"/>
            <a:ext cx="6014113" cy="0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385" y="5751871"/>
            <a:ext cx="1091968" cy="1090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45" y="5918456"/>
            <a:ext cx="1226433" cy="70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683410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3" r="156" b="7516"/>
          <a:stretch>
            <a:fillRect/>
          </a:stretch>
        </p:blipFill>
        <p:spPr>
          <a:xfrm>
            <a:off x="-9524" y="-9525"/>
            <a:ext cx="12201524" cy="6879453"/>
          </a:xfrm>
          <a:prstGeom prst="rect">
            <a:avLst/>
          </a:prstGeom>
        </p:spPr>
      </p:pic>
      <p:sp>
        <p:nvSpPr>
          <p:cNvPr id="15" name="Rectangle 3"/>
          <p:cNvSpPr>
            <a:spLocks noChangeArrowheads="1"/>
          </p:cNvSpPr>
          <p:nvPr userDrawn="1"/>
        </p:nvSpPr>
        <p:spPr bwMode="auto">
          <a:xfrm>
            <a:off x="1819276" y="1219200"/>
            <a:ext cx="8382000" cy="4467225"/>
          </a:xfrm>
          <a:prstGeom prst="rect">
            <a:avLst/>
          </a:prstGeom>
          <a:gradFill flip="none" rotWithShape="1">
            <a:gsLst>
              <a:gs pos="51000">
                <a:srgbClr val="002856">
                  <a:lumMod val="96000"/>
                  <a:alpha val="89000"/>
                </a:srgbClr>
              </a:gs>
              <a:gs pos="100000">
                <a:srgbClr val="014B13">
                  <a:alpha val="95000"/>
                </a:srgbClr>
              </a:gs>
            </a:gsLst>
            <a:lin ang="5400000" scaled="1"/>
          </a:gradFill>
          <a:ln>
            <a:noFill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3200"/>
          </a:p>
        </p:txBody>
      </p:sp>
      <p:sp>
        <p:nvSpPr>
          <p:cNvPr id="9" name="TextBox 8"/>
          <p:cNvSpPr txBox="1"/>
          <p:nvPr userDrawn="1"/>
        </p:nvSpPr>
        <p:spPr>
          <a:xfrm>
            <a:off x="1521396" y="343210"/>
            <a:ext cx="15103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>
                <a:solidFill>
                  <a:schemeClr val="accent1"/>
                </a:solidFill>
                <a:latin typeface="+mj-lt"/>
              </a:rPr>
              <a:t>“</a:t>
            </a:r>
          </a:p>
        </p:txBody>
      </p:sp>
      <p:sp>
        <p:nvSpPr>
          <p:cNvPr id="10" name="TextBox 9"/>
          <p:cNvSpPr txBox="1"/>
          <p:nvPr userDrawn="1"/>
        </p:nvSpPr>
        <p:spPr>
          <a:xfrm rot="10800000">
            <a:off x="8993597" y="3975764"/>
            <a:ext cx="15103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>
                <a:solidFill>
                  <a:schemeClr val="accent1"/>
                </a:solidFill>
                <a:latin typeface="+mj-lt"/>
              </a:rPr>
              <a:t>“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214563" y="1604963"/>
            <a:ext cx="7762875" cy="3648074"/>
          </a:xfrm>
        </p:spPr>
        <p:txBody>
          <a:bodyPr anchor="ctr"/>
          <a:lstStyle>
            <a:lvl1pPr marL="0" indent="0">
              <a:buNone/>
              <a:defRPr sz="3200" baseline="0"/>
            </a:lvl1pPr>
          </a:lstStyle>
          <a:p>
            <a:pPr lvl="0"/>
            <a:r>
              <a:rPr lang="en-US"/>
              <a:t>Insert Quote. Lorem ipsum dolor sit amet, consectetur adipiscing elit. Donec lacus justo, semper a ipsum nec, aliquot vestibulum ligula.</a:t>
            </a:r>
          </a:p>
          <a:p>
            <a:pPr lvl="0"/>
            <a:r>
              <a:rPr lang="en-US"/>
              <a:t>	- Quote Author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B65C994F-C611-4705-9644-B2CFACA80DE3}" type="datetime1">
              <a:rPr lang="en-US" smtClean="0"/>
              <a:t>5/2/2019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kumimoji="1" lang="en-US" sz="1200" kern="120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1" lang="en-US" sz="1200" kern="1200" smtClean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1C4CC4F6-07A7-41F0-86CA-BB8BD6363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159325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3" r="156" b="7516"/>
          <a:stretch>
            <a:fillRect/>
          </a:stretch>
        </p:blipFill>
        <p:spPr>
          <a:xfrm>
            <a:off x="-9524" y="-9525"/>
            <a:ext cx="12201524" cy="68794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013" y="3256684"/>
            <a:ext cx="11474449" cy="10795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B65C994F-C611-4705-9644-B2CFACA80DE3}" type="datetime1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kumimoji="1" lang="en-US" sz="1200" kern="120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1" lang="en-US" sz="1200" kern="1200" smtClean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1C4CC4F6-07A7-41F0-86CA-BB8BD6363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683091"/>
      </p:ext>
    </p:extLst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chart title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 hasCustomPrompt="1"/>
          </p:nvPr>
        </p:nvSpPr>
        <p:spPr>
          <a:xfrm>
            <a:off x="358775" y="1485901"/>
            <a:ext cx="11474450" cy="48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chart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B65C994F-C611-4705-9644-B2CFACA80DE3}" type="datetime1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kumimoji="1" lang="en-US" sz="1200" kern="120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1" lang="en-US" sz="1200" kern="1200" smtClean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1C4CC4F6-07A7-41F0-86CA-BB8BD6363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686918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dia Placeholder 3"/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US"/>
              <a:t>Click icon to insert video</a:t>
            </a:r>
          </a:p>
        </p:txBody>
      </p:sp>
    </p:spTree>
    <p:extLst>
      <p:ext uri="{BB962C8B-B14F-4D97-AF65-F5344CB8AC3E}">
        <p14:creationId xmlns:p14="http://schemas.microsoft.com/office/powerpoint/2010/main" val="1314647153"/>
      </p:ext>
    </p:extLst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/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3" r="156" b="7516"/>
          <a:stretch>
            <a:fillRect/>
          </a:stretch>
        </p:blipFill>
        <p:spPr>
          <a:xfrm>
            <a:off x="-9524" y="-9525"/>
            <a:ext cx="12201524" cy="6879453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1" y="-53009"/>
            <a:ext cx="6248399" cy="6922937"/>
          </a:xfrm>
          <a:prstGeom prst="rect">
            <a:avLst/>
          </a:prstGeom>
          <a:gradFill flip="none" rotWithShape="1">
            <a:gsLst>
              <a:gs pos="51000">
                <a:srgbClr val="002856">
                  <a:lumMod val="96000"/>
                  <a:alpha val="89000"/>
                </a:srgbClr>
              </a:gs>
              <a:gs pos="100000">
                <a:srgbClr val="014B13">
                  <a:alpha val="95000"/>
                </a:srgbClr>
              </a:gs>
            </a:gsLst>
            <a:lin ang="5400000" scaled="1"/>
          </a:gradFill>
          <a:ln>
            <a:noFill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32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 baseline="0"/>
            </a:lvl1pPr>
          </a:lstStyle>
          <a:p>
            <a:r>
              <a:rPr lang="en-US"/>
              <a:t>Thank you!</a:t>
            </a:r>
          </a:p>
        </p:txBody>
      </p:sp>
      <p:cxnSp>
        <p:nvCxnSpPr>
          <p:cNvPr id="3" name="Straight Connector 2"/>
          <p:cNvCxnSpPr/>
          <p:nvPr userDrawn="1"/>
        </p:nvCxnSpPr>
        <p:spPr bwMode="auto">
          <a:xfrm>
            <a:off x="358776" y="1383434"/>
            <a:ext cx="5556249" cy="0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1571625"/>
            <a:ext cx="5556250" cy="4886325"/>
          </a:xfr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Insert Contact information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668" y="5155607"/>
            <a:ext cx="1175144" cy="67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8254"/>
      </p:ext>
    </p:extLst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DFD3-F854-41F5-BFAE-93B13FD028EA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80B6AC-FBDE-415B-BDC5-8937C05D3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70138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333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rgbClr val="FFFFFF"/>
              </a:buClr>
              <a:defRPr b="0">
                <a:solidFill>
                  <a:schemeClr val="tx1"/>
                </a:solidFill>
                <a:latin typeface="+mn-lt"/>
              </a:defRPr>
            </a:lvl1pPr>
            <a:lvl2pPr>
              <a:buClr>
                <a:schemeClr val="tx1"/>
              </a:buClr>
              <a:defRPr b="0">
                <a:solidFill>
                  <a:schemeClr val="tx1"/>
                </a:solidFill>
                <a:latin typeface="+mn-lt"/>
              </a:defRPr>
            </a:lvl2pPr>
            <a:lvl3pPr>
              <a:buClr>
                <a:schemeClr val="tx1"/>
              </a:buClr>
              <a:defRPr b="0">
                <a:solidFill>
                  <a:schemeClr val="tx1"/>
                </a:solidFill>
                <a:latin typeface="+mn-lt"/>
              </a:defRPr>
            </a:lvl3pPr>
            <a:lvl4pPr>
              <a:buClr>
                <a:schemeClr val="tx1"/>
              </a:buClr>
              <a:defRPr b="0">
                <a:solidFill>
                  <a:schemeClr val="tx1"/>
                </a:solidFill>
                <a:latin typeface="+mn-lt"/>
              </a:defRPr>
            </a:lvl4pPr>
            <a:lvl5pPr>
              <a:buClr>
                <a:schemeClr val="tx1"/>
              </a:buClr>
              <a:defRPr b="0">
                <a:solidFill>
                  <a:schemeClr val="tx1"/>
                </a:solidFill>
                <a:latin typeface="+mn-lt"/>
              </a:defRPr>
            </a:lvl5pPr>
            <a:lvl6pPr>
              <a:defRPr b="0">
                <a:latin typeface="+mn-lt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endParaRPr lang="en-US"/>
          </a:p>
        </p:txBody>
      </p:sp>
      <p:cxnSp>
        <p:nvCxnSpPr>
          <p:cNvPr id="4" name="Straight Connector 3"/>
          <p:cNvCxnSpPr/>
          <p:nvPr userDrawn="1"/>
        </p:nvCxnSpPr>
        <p:spPr bwMode="auto">
          <a:xfrm>
            <a:off x="358776" y="1537647"/>
            <a:ext cx="6014113" cy="0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B65C994F-C611-4705-9644-B2CFACA80DE3}" type="datetime1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kumimoji="1" lang="en-US" sz="1200" kern="120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1" lang="en-US" sz="1200" kern="1200" smtClean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1C4CC4F6-07A7-41F0-86CA-BB8BD6363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828671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3" r="156" b="7516"/>
          <a:stretch>
            <a:fillRect/>
          </a:stretch>
        </p:blipFill>
        <p:spPr>
          <a:xfrm>
            <a:off x="-9524" y="-9525"/>
            <a:ext cx="12201524" cy="6879453"/>
          </a:xfrm>
          <a:prstGeom prst="rect">
            <a:avLst/>
          </a:prstGeom>
        </p:spPr>
      </p:pic>
      <p:sp>
        <p:nvSpPr>
          <p:cNvPr id="12" name="Rectangle 3"/>
          <p:cNvSpPr>
            <a:spLocks noChangeArrowheads="1"/>
          </p:cNvSpPr>
          <p:nvPr userDrawn="1"/>
        </p:nvSpPr>
        <p:spPr bwMode="auto">
          <a:xfrm>
            <a:off x="-2" y="-64936"/>
            <a:ext cx="12191999" cy="2684312"/>
          </a:xfrm>
          <a:prstGeom prst="rect">
            <a:avLst/>
          </a:prstGeom>
          <a:gradFill flip="none" rotWithShape="1">
            <a:gsLst>
              <a:gs pos="100000">
                <a:srgbClr val="013A31"/>
              </a:gs>
              <a:gs pos="51000">
                <a:srgbClr val="002856">
                  <a:lumMod val="96000"/>
                  <a:alpha val="89000"/>
                </a:srgbClr>
              </a:gs>
            </a:gsLst>
            <a:lin ang="5400000" scaled="1"/>
          </a:gradFill>
          <a:ln>
            <a:noFill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32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7" y="707057"/>
            <a:ext cx="11474449" cy="84247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Divider Title</a:t>
            </a:r>
          </a:p>
        </p:txBody>
      </p:sp>
      <p:cxnSp>
        <p:nvCxnSpPr>
          <p:cNvPr id="4" name="Straight Connector 3"/>
          <p:cNvCxnSpPr/>
          <p:nvPr userDrawn="1"/>
        </p:nvCxnSpPr>
        <p:spPr bwMode="auto">
          <a:xfrm>
            <a:off x="4722126" y="1558633"/>
            <a:ext cx="2747749" cy="0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311523" y="1623488"/>
            <a:ext cx="5568951" cy="660400"/>
          </a:xfrm>
        </p:spPr>
        <p:txBody>
          <a:bodyPr/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en-US"/>
              <a:t>Divider Subtitle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B65C994F-C611-4705-9644-B2CFACA80DE3}" type="datetime1">
              <a:rPr lang="en-US" smtClean="0"/>
              <a:t>5/2/2019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kumimoji="1" lang="en-US" sz="1200" kern="120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1" lang="en-US" sz="1200" kern="1200" smtClean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1C4CC4F6-07A7-41F0-86CA-BB8BD63630A5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65" y="5428169"/>
            <a:ext cx="1170669" cy="67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314471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7"/>
          <p:cNvSpPr>
            <a:spLocks noGrp="1"/>
          </p:cNvSpPr>
          <p:nvPr>
            <p:ph type="pic" sz="quarter" idx="13"/>
          </p:nvPr>
        </p:nvSpPr>
        <p:spPr>
          <a:xfrm>
            <a:off x="324935" y="1347987"/>
            <a:ext cx="1620285" cy="1619163"/>
          </a:xfrm>
        </p:spPr>
        <p:txBody>
          <a:bodyPr>
            <a:normAutofit/>
          </a:bodyPr>
          <a:lstStyle>
            <a:lvl1pPr marL="0" indent="0">
              <a:buNone/>
              <a:defRPr sz="186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32513" y="129926"/>
            <a:ext cx="9249638" cy="1079500"/>
          </a:xfrm>
        </p:spPr>
        <p:txBody>
          <a:bodyPr anchor="b"/>
          <a:lstStyle>
            <a:lvl1pPr>
              <a:defRPr sz="5333" b="0">
                <a:latin typeface="+mj-lt"/>
              </a:defRPr>
            </a:lvl1pPr>
          </a:lstStyle>
          <a:p>
            <a:r>
              <a:rPr lang="en-US"/>
              <a:t>Team Members</a:t>
            </a: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8693" y="1098991"/>
            <a:ext cx="6014113" cy="0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2057911" y="1347988"/>
            <a:ext cx="3964483" cy="437953"/>
          </a:xfrm>
        </p:spPr>
        <p:txBody>
          <a:bodyPr anchor="ctr">
            <a:noAutofit/>
          </a:bodyPr>
          <a:lstStyle>
            <a:lvl1pPr marL="0" indent="0">
              <a:buNone/>
              <a:defRPr sz="2667" baseline="0"/>
            </a:lvl1pPr>
          </a:lstStyle>
          <a:p>
            <a:pPr lvl="0"/>
            <a:r>
              <a:rPr lang="en-US"/>
              <a:t>Attorney Name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2057911" y="1813250"/>
            <a:ext cx="3964483" cy="300700"/>
          </a:xfrm>
        </p:spPr>
        <p:txBody>
          <a:bodyPr anchor="ctr">
            <a:noAutofit/>
          </a:bodyPr>
          <a:lstStyle>
            <a:lvl1pPr marL="0" indent="0">
              <a:buNone/>
              <a:defRPr sz="2133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2057911" y="2108452"/>
            <a:ext cx="3964483" cy="858697"/>
          </a:xfrm>
        </p:spPr>
        <p:txBody>
          <a:bodyPr anchor="ctr">
            <a:noAutofit/>
          </a:bodyPr>
          <a:lstStyle>
            <a:lvl1pPr marL="0" indent="0">
              <a:lnSpc>
                <a:spcPts val="1600"/>
              </a:lnSpc>
              <a:spcBef>
                <a:spcPct val="0"/>
              </a:spcBef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attorney.name@ogletree.com</a:t>
            </a:r>
          </a:p>
          <a:p>
            <a:pPr lvl="0"/>
            <a:r>
              <a:rPr lang="en-US"/>
              <a:t>555-555-5555</a:t>
            </a:r>
          </a:p>
          <a:p>
            <a:pPr lvl="0"/>
            <a:r>
              <a:rPr lang="en-US"/>
              <a:t>555 Address</a:t>
            </a:r>
          </a:p>
          <a:p>
            <a:pPr lvl="0"/>
            <a:r>
              <a:rPr lang="en-US"/>
              <a:t>Atlanta, GA 55555</a:t>
            </a:r>
          </a:p>
        </p:txBody>
      </p:sp>
      <p:sp>
        <p:nvSpPr>
          <p:cNvPr id="40" name="Picture Placeholder 37"/>
          <p:cNvSpPr>
            <a:spLocks noGrp="1"/>
          </p:cNvSpPr>
          <p:nvPr>
            <p:ph type="pic" sz="quarter" idx="22"/>
          </p:nvPr>
        </p:nvSpPr>
        <p:spPr>
          <a:xfrm>
            <a:off x="324935" y="3105711"/>
            <a:ext cx="1620285" cy="1619163"/>
          </a:xfrm>
        </p:spPr>
        <p:txBody>
          <a:bodyPr>
            <a:normAutofit/>
          </a:bodyPr>
          <a:lstStyle>
            <a:lvl1pPr marL="0" indent="0">
              <a:buNone/>
              <a:defRPr sz="186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2057911" y="3105712"/>
            <a:ext cx="3964483" cy="437953"/>
          </a:xfrm>
        </p:spPr>
        <p:txBody>
          <a:bodyPr anchor="ctr">
            <a:noAutofit/>
          </a:bodyPr>
          <a:lstStyle>
            <a:lvl1pPr marL="0" indent="0">
              <a:buNone/>
              <a:defRPr sz="2667" baseline="0"/>
            </a:lvl1pPr>
          </a:lstStyle>
          <a:p>
            <a:pPr lvl="0"/>
            <a:r>
              <a:rPr lang="en-US"/>
              <a:t>Attorney Name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2057911" y="3570974"/>
            <a:ext cx="3964483" cy="300700"/>
          </a:xfrm>
        </p:spPr>
        <p:txBody>
          <a:bodyPr anchor="ctr">
            <a:noAutofit/>
          </a:bodyPr>
          <a:lstStyle>
            <a:lvl1pPr marL="0" indent="0">
              <a:buNone/>
              <a:defRPr sz="2133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2057911" y="3866176"/>
            <a:ext cx="3964483" cy="858697"/>
          </a:xfrm>
        </p:spPr>
        <p:txBody>
          <a:bodyPr anchor="ctr">
            <a:noAutofit/>
          </a:bodyPr>
          <a:lstStyle>
            <a:lvl1pPr marL="0" indent="0">
              <a:lnSpc>
                <a:spcPts val="1600"/>
              </a:lnSpc>
              <a:spcBef>
                <a:spcPct val="0"/>
              </a:spcBef>
              <a:buNone/>
              <a:defRPr kumimoji="1" lang="en-US" sz="1200" baseline="0" smtClean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None/>
            </a:pPr>
            <a:r>
              <a:rPr lang="en-US"/>
              <a:t>attorney.name@ogletree.com</a:t>
            </a:r>
          </a:p>
          <a:p>
            <a:pPr marL="0" lvl="0" indent="0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None/>
            </a:pPr>
            <a:r>
              <a:rPr lang="en-US"/>
              <a:t>555-555-5555</a:t>
            </a:r>
          </a:p>
          <a:p>
            <a:pPr marL="0" lvl="0" indent="0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None/>
            </a:pPr>
            <a:r>
              <a:rPr lang="en-US"/>
              <a:t>555 Address</a:t>
            </a:r>
          </a:p>
          <a:p>
            <a:pPr marL="0" lvl="0" indent="0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None/>
            </a:pPr>
            <a:r>
              <a:rPr lang="en-US"/>
              <a:t>Atlanta, GA 55555</a:t>
            </a:r>
          </a:p>
        </p:txBody>
      </p:sp>
      <p:sp>
        <p:nvSpPr>
          <p:cNvPr id="44" name="Picture Placeholder 37"/>
          <p:cNvSpPr>
            <a:spLocks noGrp="1"/>
          </p:cNvSpPr>
          <p:nvPr>
            <p:ph type="pic" sz="quarter" idx="26"/>
          </p:nvPr>
        </p:nvSpPr>
        <p:spPr>
          <a:xfrm>
            <a:off x="324935" y="4886997"/>
            <a:ext cx="1620285" cy="1619163"/>
          </a:xfrm>
        </p:spPr>
        <p:txBody>
          <a:bodyPr>
            <a:normAutofit/>
          </a:bodyPr>
          <a:lstStyle>
            <a:lvl1pPr marL="0" indent="0">
              <a:buNone/>
              <a:defRPr sz="186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2057911" y="4886998"/>
            <a:ext cx="3964483" cy="437953"/>
          </a:xfrm>
        </p:spPr>
        <p:txBody>
          <a:bodyPr anchor="ctr">
            <a:noAutofit/>
          </a:bodyPr>
          <a:lstStyle>
            <a:lvl1pPr marL="0" indent="0">
              <a:buNone/>
              <a:defRPr sz="2667" baseline="0"/>
            </a:lvl1pPr>
          </a:lstStyle>
          <a:p>
            <a:pPr lvl="0"/>
            <a:r>
              <a:rPr lang="en-US"/>
              <a:t>Attorney Name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2057911" y="5352261"/>
            <a:ext cx="3964483" cy="300700"/>
          </a:xfrm>
        </p:spPr>
        <p:txBody>
          <a:bodyPr anchor="ctr">
            <a:noAutofit/>
          </a:bodyPr>
          <a:lstStyle>
            <a:lvl1pPr marL="0" indent="0">
              <a:buNone/>
              <a:defRPr sz="2133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2057911" y="5647462"/>
            <a:ext cx="3964483" cy="858697"/>
          </a:xfrm>
        </p:spPr>
        <p:txBody>
          <a:bodyPr anchor="ctr">
            <a:noAutofit/>
          </a:bodyPr>
          <a:lstStyle>
            <a:lvl1pPr marL="0" indent="0">
              <a:lnSpc>
                <a:spcPts val="1600"/>
              </a:lnSpc>
              <a:spcBef>
                <a:spcPct val="0"/>
              </a:spcBef>
              <a:buNone/>
              <a:defRPr kumimoji="1" lang="en-US" sz="1200" baseline="0" smtClean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None/>
            </a:pPr>
            <a:r>
              <a:rPr lang="en-US"/>
              <a:t>attorney.name@ogletree.com</a:t>
            </a:r>
          </a:p>
          <a:p>
            <a:pPr marL="0" lvl="0" indent="0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None/>
            </a:pPr>
            <a:r>
              <a:rPr lang="en-US"/>
              <a:t>555-555-5555</a:t>
            </a:r>
          </a:p>
          <a:p>
            <a:pPr marL="0" lvl="0" indent="0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None/>
            </a:pPr>
            <a:r>
              <a:rPr lang="en-US"/>
              <a:t>555 Address</a:t>
            </a:r>
          </a:p>
          <a:p>
            <a:pPr marL="0" lvl="0" indent="0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None/>
            </a:pPr>
            <a:r>
              <a:rPr lang="en-US"/>
              <a:t>Atlanta, GA 55555</a:t>
            </a:r>
          </a:p>
        </p:txBody>
      </p:sp>
      <p:sp>
        <p:nvSpPr>
          <p:cNvPr id="48" name="Picture Placeholder 37"/>
          <p:cNvSpPr>
            <a:spLocks noGrp="1"/>
          </p:cNvSpPr>
          <p:nvPr>
            <p:ph type="pic" sz="quarter" idx="30"/>
          </p:nvPr>
        </p:nvSpPr>
        <p:spPr>
          <a:xfrm>
            <a:off x="6140669" y="1347987"/>
            <a:ext cx="1620285" cy="1619163"/>
          </a:xfrm>
        </p:spPr>
        <p:txBody>
          <a:bodyPr>
            <a:normAutofit/>
          </a:bodyPr>
          <a:lstStyle>
            <a:lvl1pPr marL="0" indent="0">
              <a:buNone/>
              <a:defRPr sz="186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7873645" y="1347988"/>
            <a:ext cx="3964483" cy="437953"/>
          </a:xfrm>
        </p:spPr>
        <p:txBody>
          <a:bodyPr anchor="ctr">
            <a:noAutofit/>
          </a:bodyPr>
          <a:lstStyle>
            <a:lvl1pPr marL="0" indent="0">
              <a:buNone/>
              <a:defRPr sz="2667" baseline="0"/>
            </a:lvl1pPr>
          </a:lstStyle>
          <a:p>
            <a:pPr lvl="0"/>
            <a:r>
              <a:rPr lang="en-US"/>
              <a:t>Attorney Name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7873645" y="1813250"/>
            <a:ext cx="3964483" cy="300700"/>
          </a:xfrm>
        </p:spPr>
        <p:txBody>
          <a:bodyPr anchor="ctr">
            <a:noAutofit/>
          </a:bodyPr>
          <a:lstStyle>
            <a:lvl1pPr marL="0" indent="0">
              <a:buNone/>
              <a:defRPr sz="2133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7873645" y="2108452"/>
            <a:ext cx="3964483" cy="858697"/>
          </a:xfrm>
        </p:spPr>
        <p:txBody>
          <a:bodyPr anchor="ctr">
            <a:noAutofit/>
          </a:bodyPr>
          <a:lstStyle>
            <a:lvl1pPr marL="0" indent="0">
              <a:lnSpc>
                <a:spcPts val="1600"/>
              </a:lnSpc>
              <a:spcBef>
                <a:spcPct val="0"/>
              </a:spcBef>
              <a:buNone/>
              <a:defRPr kumimoji="1" lang="en-US" sz="1200" baseline="0" smtClean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None/>
            </a:pPr>
            <a:r>
              <a:rPr lang="en-US"/>
              <a:t>attorney.name@ogletree.com</a:t>
            </a:r>
          </a:p>
          <a:p>
            <a:pPr marL="0" lvl="0" indent="0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None/>
            </a:pPr>
            <a:r>
              <a:rPr lang="en-US"/>
              <a:t>555-555-5555</a:t>
            </a:r>
          </a:p>
          <a:p>
            <a:pPr marL="0" lvl="0" indent="0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None/>
            </a:pPr>
            <a:r>
              <a:rPr lang="en-US"/>
              <a:t>555 Address</a:t>
            </a:r>
          </a:p>
          <a:p>
            <a:pPr marL="0" lvl="0" indent="0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None/>
            </a:pPr>
            <a:r>
              <a:rPr lang="en-US"/>
              <a:t>Atlanta, GA 55555</a:t>
            </a:r>
          </a:p>
        </p:txBody>
      </p:sp>
      <p:sp>
        <p:nvSpPr>
          <p:cNvPr id="52" name="Picture Placeholder 37"/>
          <p:cNvSpPr>
            <a:spLocks noGrp="1"/>
          </p:cNvSpPr>
          <p:nvPr>
            <p:ph type="pic" sz="quarter" idx="34"/>
          </p:nvPr>
        </p:nvSpPr>
        <p:spPr>
          <a:xfrm>
            <a:off x="6140669" y="3105711"/>
            <a:ext cx="1620285" cy="1619163"/>
          </a:xfrm>
        </p:spPr>
        <p:txBody>
          <a:bodyPr>
            <a:normAutofit/>
          </a:bodyPr>
          <a:lstStyle>
            <a:lvl1pPr marL="0" indent="0">
              <a:buNone/>
              <a:defRPr sz="186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35" hasCustomPrompt="1"/>
          </p:nvPr>
        </p:nvSpPr>
        <p:spPr>
          <a:xfrm>
            <a:off x="7873645" y="3105712"/>
            <a:ext cx="3964483" cy="437953"/>
          </a:xfrm>
        </p:spPr>
        <p:txBody>
          <a:bodyPr anchor="ctr">
            <a:noAutofit/>
          </a:bodyPr>
          <a:lstStyle>
            <a:lvl1pPr marL="0" indent="0">
              <a:buNone/>
              <a:defRPr sz="2667" baseline="0"/>
            </a:lvl1pPr>
          </a:lstStyle>
          <a:p>
            <a:pPr lvl="0"/>
            <a:r>
              <a:rPr lang="en-US"/>
              <a:t>Attorney Name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6" hasCustomPrompt="1"/>
          </p:nvPr>
        </p:nvSpPr>
        <p:spPr>
          <a:xfrm>
            <a:off x="7873645" y="3570974"/>
            <a:ext cx="3964483" cy="300700"/>
          </a:xfrm>
        </p:spPr>
        <p:txBody>
          <a:bodyPr anchor="ctr">
            <a:noAutofit/>
          </a:bodyPr>
          <a:lstStyle>
            <a:lvl1pPr marL="0" indent="0">
              <a:buNone/>
              <a:defRPr sz="2133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7873645" y="3866176"/>
            <a:ext cx="3964483" cy="858697"/>
          </a:xfrm>
        </p:spPr>
        <p:txBody>
          <a:bodyPr anchor="ctr">
            <a:noAutofit/>
          </a:bodyPr>
          <a:lstStyle>
            <a:lvl1pPr marL="0" indent="0">
              <a:lnSpc>
                <a:spcPts val="1600"/>
              </a:lnSpc>
              <a:spcBef>
                <a:spcPct val="0"/>
              </a:spcBef>
              <a:buNone/>
              <a:defRPr kumimoji="1" lang="en-US" sz="1200" baseline="0" smtClean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None/>
            </a:pPr>
            <a:r>
              <a:rPr lang="en-US"/>
              <a:t>attorney.name@ogletree.com</a:t>
            </a:r>
          </a:p>
          <a:p>
            <a:pPr marL="0" lvl="0" indent="0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None/>
            </a:pPr>
            <a:r>
              <a:rPr lang="en-US"/>
              <a:t>555-555-5555</a:t>
            </a:r>
          </a:p>
          <a:p>
            <a:pPr marL="0" lvl="0" indent="0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None/>
            </a:pPr>
            <a:r>
              <a:rPr lang="en-US"/>
              <a:t>555 Address</a:t>
            </a:r>
          </a:p>
          <a:p>
            <a:pPr marL="0" lvl="0" indent="0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None/>
            </a:pPr>
            <a:r>
              <a:rPr lang="en-US"/>
              <a:t>Atlanta, GA 55555</a:t>
            </a:r>
          </a:p>
        </p:txBody>
      </p:sp>
      <p:sp>
        <p:nvSpPr>
          <p:cNvPr id="56" name="Picture Placeholder 37"/>
          <p:cNvSpPr>
            <a:spLocks noGrp="1"/>
          </p:cNvSpPr>
          <p:nvPr>
            <p:ph type="pic" sz="quarter" idx="38"/>
          </p:nvPr>
        </p:nvSpPr>
        <p:spPr>
          <a:xfrm>
            <a:off x="6140669" y="4886997"/>
            <a:ext cx="1620285" cy="1619163"/>
          </a:xfrm>
        </p:spPr>
        <p:txBody>
          <a:bodyPr>
            <a:normAutofit/>
          </a:bodyPr>
          <a:lstStyle>
            <a:lvl1pPr marL="0" indent="0">
              <a:buNone/>
              <a:defRPr sz="186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7873645" y="4886998"/>
            <a:ext cx="3964483" cy="437953"/>
          </a:xfrm>
        </p:spPr>
        <p:txBody>
          <a:bodyPr anchor="ctr">
            <a:noAutofit/>
          </a:bodyPr>
          <a:lstStyle>
            <a:lvl1pPr marL="0" indent="0">
              <a:buNone/>
              <a:defRPr sz="2667" baseline="0"/>
            </a:lvl1pPr>
          </a:lstStyle>
          <a:p>
            <a:pPr lvl="0"/>
            <a:r>
              <a:rPr lang="en-US"/>
              <a:t>Attorney Name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0" hasCustomPrompt="1"/>
          </p:nvPr>
        </p:nvSpPr>
        <p:spPr>
          <a:xfrm>
            <a:off x="7873645" y="5352261"/>
            <a:ext cx="3964483" cy="300700"/>
          </a:xfrm>
        </p:spPr>
        <p:txBody>
          <a:bodyPr anchor="ctr">
            <a:noAutofit/>
          </a:bodyPr>
          <a:lstStyle>
            <a:lvl1pPr marL="0" indent="0">
              <a:buNone/>
              <a:defRPr sz="2133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7873645" y="5647462"/>
            <a:ext cx="3964483" cy="858697"/>
          </a:xfrm>
        </p:spPr>
        <p:txBody>
          <a:bodyPr anchor="ctr">
            <a:noAutofit/>
          </a:bodyPr>
          <a:lstStyle>
            <a:lvl1pPr marL="0" indent="0">
              <a:lnSpc>
                <a:spcPts val="1600"/>
              </a:lnSpc>
              <a:spcBef>
                <a:spcPct val="0"/>
              </a:spcBef>
              <a:buNone/>
              <a:defRPr kumimoji="1" lang="en-US" sz="1200" baseline="0" smtClean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None/>
            </a:pPr>
            <a:r>
              <a:rPr lang="en-US"/>
              <a:t>attorney.name@ogletree.com</a:t>
            </a:r>
          </a:p>
          <a:p>
            <a:pPr marL="0" lvl="0" indent="0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None/>
            </a:pPr>
            <a:r>
              <a:rPr lang="en-US"/>
              <a:t>555-555-5555</a:t>
            </a:r>
          </a:p>
          <a:p>
            <a:pPr marL="0" lvl="0" indent="0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None/>
            </a:pPr>
            <a:r>
              <a:rPr lang="en-US"/>
              <a:t>555 Address</a:t>
            </a:r>
          </a:p>
          <a:p>
            <a:pPr marL="0" lvl="0" indent="0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None/>
            </a:pPr>
            <a:r>
              <a:rPr lang="en-US"/>
              <a:t>Atlanta, GA 55555</a:t>
            </a:r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316" y="196092"/>
            <a:ext cx="1642812" cy="94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952124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32512" y="129926"/>
            <a:ext cx="9811613" cy="1079500"/>
          </a:xfrm>
        </p:spPr>
        <p:txBody>
          <a:bodyPr anchor="b"/>
          <a:lstStyle>
            <a:lvl1pPr>
              <a:defRPr sz="5333" b="0">
                <a:latin typeface="+mj-lt"/>
              </a:defRPr>
            </a:lvl1pPr>
          </a:lstStyle>
          <a:p>
            <a:r>
              <a:rPr lang="en-US"/>
              <a:t>Team Members</a:t>
            </a: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8693" y="1098991"/>
            <a:ext cx="6014113" cy="0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Picture Placeholder 37"/>
          <p:cNvSpPr>
            <a:spLocks noGrp="1"/>
          </p:cNvSpPr>
          <p:nvPr>
            <p:ph type="pic" sz="quarter" idx="13" hasCustomPrompt="1"/>
          </p:nvPr>
        </p:nvSpPr>
        <p:spPr>
          <a:xfrm>
            <a:off x="1209771" y="1608054"/>
            <a:ext cx="1903083" cy="1901765"/>
          </a:xfrm>
        </p:spPr>
        <p:txBody>
          <a:bodyPr>
            <a:normAutofit/>
          </a:bodyPr>
          <a:lstStyle>
            <a:lvl1pPr marL="0" indent="0">
              <a:buNone/>
              <a:defRPr kumimoji="1" lang="en-US" sz="1600" baseline="0" smtClean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insert headshot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769378" y="3668302"/>
            <a:ext cx="2783869" cy="553885"/>
          </a:xfrm>
        </p:spPr>
        <p:txBody>
          <a:bodyPr>
            <a:noAutofit/>
          </a:bodyPr>
          <a:lstStyle>
            <a:lvl1pPr marL="0" indent="0">
              <a:buNone/>
              <a:defRPr sz="2667" baseline="0"/>
            </a:lvl1pPr>
          </a:lstStyle>
          <a:p>
            <a:pPr lvl="0"/>
            <a:r>
              <a:rPr lang="en-US"/>
              <a:t>Attorney Name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769378" y="4222187"/>
            <a:ext cx="2783869" cy="349628"/>
          </a:xfrm>
        </p:spPr>
        <p:txBody>
          <a:bodyPr>
            <a:noAutofit/>
          </a:bodyPr>
          <a:lstStyle>
            <a:lvl1pPr marL="0" indent="0">
              <a:buNone/>
              <a:defRPr sz="2133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332513" y="4571815"/>
            <a:ext cx="3657601" cy="164577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67"/>
              </a:spcBef>
              <a:buNone/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attorney.name@ogletree.com</a:t>
            </a:r>
          </a:p>
          <a:p>
            <a:pPr lvl="0"/>
            <a:r>
              <a:rPr lang="en-US"/>
              <a:t>555-555-5555</a:t>
            </a:r>
          </a:p>
          <a:p>
            <a:pPr lvl="0"/>
            <a:r>
              <a:rPr lang="en-US"/>
              <a:t>555 Address</a:t>
            </a:r>
          </a:p>
          <a:p>
            <a:pPr lvl="0"/>
            <a:r>
              <a:rPr lang="en-US"/>
              <a:t>Atlanta, GA 55555</a:t>
            </a:r>
          </a:p>
        </p:txBody>
      </p:sp>
      <p:sp>
        <p:nvSpPr>
          <p:cNvPr id="63" name="Picture Placeholder 37"/>
          <p:cNvSpPr>
            <a:spLocks noGrp="1"/>
          </p:cNvSpPr>
          <p:nvPr>
            <p:ph type="pic" sz="quarter" idx="22" hasCustomPrompt="1"/>
          </p:nvPr>
        </p:nvSpPr>
        <p:spPr>
          <a:xfrm>
            <a:off x="5144459" y="1608054"/>
            <a:ext cx="1903083" cy="1901765"/>
          </a:xfrm>
        </p:spPr>
        <p:txBody>
          <a:bodyPr>
            <a:normAutofit/>
          </a:bodyPr>
          <a:lstStyle>
            <a:lvl1pPr marL="0" indent="0">
              <a:buNone/>
              <a:defRPr kumimoji="1" lang="en-US" sz="16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insert headshot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704066" y="3668302"/>
            <a:ext cx="2783869" cy="553885"/>
          </a:xfrm>
        </p:spPr>
        <p:txBody>
          <a:bodyPr>
            <a:noAutofit/>
          </a:bodyPr>
          <a:lstStyle>
            <a:lvl1pPr marL="0" indent="0">
              <a:buNone/>
              <a:defRPr sz="2667" baseline="0"/>
            </a:lvl1pPr>
          </a:lstStyle>
          <a:p>
            <a:pPr lvl="0"/>
            <a:r>
              <a:rPr lang="en-US"/>
              <a:t>Attorney Name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4704066" y="4222187"/>
            <a:ext cx="2783869" cy="349628"/>
          </a:xfrm>
        </p:spPr>
        <p:txBody>
          <a:bodyPr>
            <a:noAutofit/>
          </a:bodyPr>
          <a:lstStyle>
            <a:lvl1pPr marL="0" indent="0">
              <a:buNone/>
              <a:defRPr sz="2133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4267201" y="4571815"/>
            <a:ext cx="3657601" cy="164577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67"/>
              </a:spcBef>
              <a:buNone/>
              <a:defRPr kumimoji="1" lang="en-US" sz="1600" baseline="0" smtClean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None/>
            </a:pPr>
            <a:r>
              <a:rPr lang="en-US"/>
              <a:t>attorney.name@ogletree.com</a:t>
            </a:r>
          </a:p>
          <a:p>
            <a:pPr marL="0" lvl="0" indent="0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None/>
            </a:pPr>
            <a:r>
              <a:rPr lang="en-US"/>
              <a:t>555-555-5555</a:t>
            </a:r>
          </a:p>
          <a:p>
            <a:pPr marL="0" lvl="0" indent="0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None/>
            </a:pPr>
            <a:r>
              <a:rPr lang="en-US"/>
              <a:t>555 Address</a:t>
            </a:r>
          </a:p>
          <a:p>
            <a:pPr marL="0" lvl="0" indent="0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None/>
            </a:pPr>
            <a:r>
              <a:rPr lang="en-US"/>
              <a:t>Atlanta, GA 55555</a:t>
            </a:r>
          </a:p>
        </p:txBody>
      </p:sp>
      <p:sp>
        <p:nvSpPr>
          <p:cNvPr id="67" name="Picture Placeholder 37"/>
          <p:cNvSpPr>
            <a:spLocks noGrp="1"/>
          </p:cNvSpPr>
          <p:nvPr>
            <p:ph type="pic" sz="quarter" idx="26" hasCustomPrompt="1"/>
          </p:nvPr>
        </p:nvSpPr>
        <p:spPr>
          <a:xfrm>
            <a:off x="9079145" y="1608054"/>
            <a:ext cx="1903083" cy="1901765"/>
          </a:xfrm>
        </p:spPr>
        <p:txBody>
          <a:bodyPr>
            <a:normAutofit/>
          </a:bodyPr>
          <a:lstStyle>
            <a:lvl1pPr marL="0" indent="0">
              <a:buNone/>
              <a:defRPr kumimoji="1" lang="en-US" sz="16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insert headshot</a:t>
            </a:r>
          </a:p>
        </p:txBody>
      </p:sp>
      <p:sp>
        <p:nvSpPr>
          <p:cNvPr id="68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8638752" y="3668302"/>
            <a:ext cx="2783869" cy="553885"/>
          </a:xfrm>
        </p:spPr>
        <p:txBody>
          <a:bodyPr>
            <a:noAutofit/>
          </a:bodyPr>
          <a:lstStyle>
            <a:lvl1pPr marL="0" indent="0">
              <a:buNone/>
              <a:defRPr sz="2667" baseline="0"/>
            </a:lvl1pPr>
          </a:lstStyle>
          <a:p>
            <a:pPr lvl="0"/>
            <a:r>
              <a:rPr lang="en-US"/>
              <a:t>Attorney Name</a:t>
            </a:r>
          </a:p>
        </p:txBody>
      </p:sp>
      <p:sp>
        <p:nvSpPr>
          <p:cNvPr id="69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8638752" y="4222187"/>
            <a:ext cx="2783869" cy="349628"/>
          </a:xfrm>
        </p:spPr>
        <p:txBody>
          <a:bodyPr>
            <a:noAutofit/>
          </a:bodyPr>
          <a:lstStyle>
            <a:lvl1pPr marL="0" indent="0">
              <a:buNone/>
              <a:defRPr sz="2133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8201888" y="4571815"/>
            <a:ext cx="3657601" cy="164577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67"/>
              </a:spcBef>
              <a:buNone/>
              <a:defRPr kumimoji="1" lang="en-US" sz="1600" baseline="0" smtClean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None/>
            </a:pPr>
            <a:r>
              <a:rPr lang="en-US"/>
              <a:t>attorney.name@ogletree.com</a:t>
            </a:r>
          </a:p>
          <a:p>
            <a:pPr marL="0" lvl="0" indent="0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None/>
            </a:pPr>
            <a:r>
              <a:rPr lang="en-US"/>
              <a:t>555-555-5555</a:t>
            </a:r>
          </a:p>
          <a:p>
            <a:pPr marL="0" lvl="0" indent="0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None/>
            </a:pPr>
            <a:r>
              <a:rPr lang="en-US"/>
              <a:t>555 Address</a:t>
            </a:r>
          </a:p>
          <a:p>
            <a:pPr marL="0" lvl="0" indent="0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None/>
            </a:pPr>
            <a:r>
              <a:rPr lang="en-US"/>
              <a:t>Atlanta, GA 55555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B65C994F-C611-4705-9644-B2CFACA80DE3}" type="datetime1">
              <a:rPr lang="en-US" smtClean="0"/>
              <a:t>5/2/2019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kumimoji="1" lang="en-US" sz="1200" kern="120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1" lang="en-US" sz="1200" kern="1200" smtClean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1C4CC4F6-07A7-41F0-86CA-BB8BD63630A5}" type="slidenum">
              <a:rPr lang="en-US" smtClean="0"/>
              <a:t>‹#›</a:t>
            </a:fld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677" y="196092"/>
            <a:ext cx="1642812" cy="94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945609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6" y="303935"/>
            <a:ext cx="11474449" cy="733296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/>
              <a:t>Comparison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7721" y="2008082"/>
            <a:ext cx="5619749" cy="642137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133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67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Comparison 1 Title</a:t>
            </a:r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4603592" y="1042796"/>
            <a:ext cx="2747749" cy="0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57719" y="1055434"/>
            <a:ext cx="11475506" cy="819548"/>
          </a:xfrm>
        </p:spPr>
        <p:txBody>
          <a:bodyPr anchor="t"/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213478" y="2008082"/>
            <a:ext cx="5619749" cy="642137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3200"/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133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67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Comparison 2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57719" y="2659063"/>
            <a:ext cx="5619750" cy="3697287"/>
          </a:xfr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1800"/>
            </a:lvl3pPr>
            <a:lvl4pPr>
              <a:defRPr sz="12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4"/>
          </p:nvPr>
        </p:nvSpPr>
        <p:spPr>
          <a:xfrm>
            <a:off x="6213477" y="2659063"/>
            <a:ext cx="5619750" cy="3697287"/>
          </a:xfr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1800"/>
            </a:lvl3pPr>
            <a:lvl4pPr>
              <a:defRPr sz="12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B65C994F-C611-4705-9644-B2CFACA80DE3}" type="datetime1">
              <a:rPr lang="en-US" smtClean="0"/>
              <a:t>5/2/2019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kumimoji="1" lang="en-US" sz="1200" kern="120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1" lang="en-US" sz="1200" kern="1200" smtClean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1C4CC4F6-07A7-41F0-86CA-BB8BD6363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50489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the Fi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3" r="156" b="7516"/>
          <a:stretch>
            <a:fillRect/>
          </a:stretch>
        </p:blipFill>
        <p:spPr>
          <a:xfrm>
            <a:off x="-9524" y="-9525"/>
            <a:ext cx="12201524" cy="6879453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0" y="-9525"/>
            <a:ext cx="7226741" cy="6879452"/>
          </a:xfrm>
          <a:prstGeom prst="rect">
            <a:avLst/>
          </a:prstGeom>
          <a:gradFill flip="none" rotWithShape="1">
            <a:gsLst>
              <a:gs pos="51000">
                <a:srgbClr val="002856">
                  <a:lumMod val="96000"/>
                  <a:alpha val="89000"/>
                </a:srgbClr>
              </a:gs>
              <a:gs pos="100000">
                <a:srgbClr val="014B13">
                  <a:alpha val="95000"/>
                </a:srgbClr>
              </a:gs>
            </a:gsLst>
            <a:lin ang="5400000" scaled="1"/>
          </a:gradFill>
          <a:ln>
            <a:noFill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3200"/>
          </a:p>
        </p:txBody>
      </p:sp>
      <p:sp>
        <p:nvSpPr>
          <p:cNvPr id="5" name="TextBox 4"/>
          <p:cNvSpPr txBox="1"/>
          <p:nvPr userDrawn="1"/>
        </p:nvSpPr>
        <p:spPr>
          <a:xfrm>
            <a:off x="488741" y="1355525"/>
            <a:ext cx="6420060" cy="67570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/>
            <a:r>
              <a:rPr lang="en-US" sz="2667">
                <a:solidFill>
                  <a:schemeClr val="tx1"/>
                </a:solidFill>
                <a:latin typeface="+mn-lt"/>
              </a:rPr>
              <a:t>Ogletree Deakins is one of the largest labor and employment law firms representing management in all types of employment-related legal matters. </a:t>
            </a:r>
          </a:p>
          <a:p>
            <a:pPr lvl="0"/>
            <a:endParaRPr lang="en-US" sz="2667">
              <a:solidFill>
                <a:schemeClr val="tx1"/>
              </a:solidFill>
              <a:latin typeface="+mn-lt"/>
            </a:endParaRPr>
          </a:p>
          <a:p>
            <a:pPr lvl="0"/>
            <a:r>
              <a:rPr lang="en-US" sz="2667">
                <a:solidFill>
                  <a:schemeClr val="tx1"/>
                </a:solidFill>
                <a:latin typeface="+mn-lt"/>
              </a:rPr>
              <a:t>The firm has more than 850 attorneys located in 53 offices across the United States and in Europe, Canada, and Mexico. </a:t>
            </a:r>
          </a:p>
          <a:p>
            <a:pPr lvl="0"/>
            <a:endParaRPr lang="en-US" sz="2667">
              <a:solidFill>
                <a:schemeClr val="tx1"/>
              </a:solidFill>
              <a:latin typeface="+mn-lt"/>
            </a:endParaRPr>
          </a:p>
          <a:p>
            <a:pPr lvl="0"/>
            <a:r>
              <a:rPr lang="en-US" sz="2667">
                <a:solidFill>
                  <a:schemeClr val="tx1"/>
                </a:solidFill>
                <a:latin typeface="+mn-lt"/>
              </a:rPr>
              <a:t>We represent a diverse range of clients, from small businesses to Fortune 50 companies.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88741" y="162152"/>
            <a:ext cx="89274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sz="6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About the Firm</a:t>
            </a:r>
            <a:endParaRPr lang="en-US" sz="3200" b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919" y="5071775"/>
            <a:ext cx="1642812" cy="9471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873" y="2787605"/>
            <a:ext cx="1510903" cy="150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315013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Local Off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3" r="156" b="7516"/>
          <a:stretch>
            <a:fillRect/>
          </a:stretch>
        </p:blipFill>
        <p:spPr>
          <a:xfrm>
            <a:off x="-9524" y="-9525"/>
            <a:ext cx="12201524" cy="6879453"/>
          </a:xfrm>
          <a:prstGeom prst="rect">
            <a:avLst/>
          </a:prstGeom>
        </p:spPr>
      </p:pic>
      <p:sp>
        <p:nvSpPr>
          <p:cNvPr id="12" name="Rectangle 3"/>
          <p:cNvSpPr>
            <a:spLocks noChangeArrowheads="1"/>
          </p:cNvSpPr>
          <p:nvPr userDrawn="1"/>
        </p:nvSpPr>
        <p:spPr bwMode="auto">
          <a:xfrm>
            <a:off x="2738438" y="-9525"/>
            <a:ext cx="6715125" cy="6867525"/>
          </a:xfrm>
          <a:prstGeom prst="rect">
            <a:avLst/>
          </a:prstGeom>
          <a:gradFill flip="none" rotWithShape="1">
            <a:gsLst>
              <a:gs pos="51000">
                <a:srgbClr val="002856">
                  <a:lumMod val="96000"/>
                  <a:alpha val="89000"/>
                </a:srgbClr>
              </a:gs>
              <a:gs pos="100000">
                <a:srgbClr val="014B13">
                  <a:alpha val="95000"/>
                </a:srgbClr>
              </a:gs>
            </a:gsLst>
            <a:lin ang="5400000" scaled="1"/>
          </a:gradFill>
          <a:ln>
            <a:noFill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32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6" y="303934"/>
            <a:ext cx="11474449" cy="1079500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en-US"/>
              <a:t>(CITY) Office</a:t>
            </a:r>
          </a:p>
        </p:txBody>
      </p:sp>
      <p:cxnSp>
        <p:nvCxnSpPr>
          <p:cNvPr id="4" name="Straight Connector 3"/>
          <p:cNvCxnSpPr/>
          <p:nvPr userDrawn="1"/>
        </p:nvCxnSpPr>
        <p:spPr bwMode="auto">
          <a:xfrm>
            <a:off x="3088944" y="1383433"/>
            <a:ext cx="6014113" cy="0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054349" y="1757413"/>
            <a:ext cx="6083300" cy="4587010"/>
          </a:xfrm>
        </p:spPr>
        <p:txBody>
          <a:bodyPr/>
          <a:lstStyle>
            <a:lvl1pPr marL="0" marR="0" indent="0" algn="l" defTabSz="121917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None/>
              <a:defRPr lang="en-US" sz="2667" b="0" i="0" smtClean="0">
                <a:solidFill>
                  <a:schemeClr val="tx1"/>
                </a:solidFill>
                <a:effectLst/>
              </a:defRPr>
            </a:lvl1pPr>
            <a:lvl2pPr marL="609585" indent="0">
              <a:buNone/>
              <a:defRPr/>
            </a:lvl2pPr>
            <a:lvl3pPr marL="1142971" indent="0">
              <a:buNone/>
              <a:defRPr/>
            </a:lvl3pPr>
            <a:lvl4pPr marL="1600160" indent="0">
              <a:buNone/>
              <a:defRPr/>
            </a:lvl4pPr>
            <a:lvl5pPr marL="2057349" indent="0">
              <a:buNone/>
              <a:defRPr/>
            </a:lvl5pPr>
          </a:lstStyle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/>
              <a:t>Insert information about local office.</a:t>
            </a:r>
            <a:endParaRPr lang="en-US" sz="4267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B65C994F-C611-4705-9644-B2CFACA80DE3}" type="datetime1">
              <a:rPr lang="en-US" smtClean="0"/>
              <a:t>5/2/2019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kumimoji="1" lang="en-US" sz="1200" kern="120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1" lang="en-US" sz="1200" kern="1200" smtClean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1C4CC4F6-07A7-41F0-86CA-BB8BD63630A5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6" y="5128148"/>
            <a:ext cx="1413272" cy="81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00535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lumn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3" r="156" b="7516"/>
          <a:stretch>
            <a:fillRect/>
          </a:stretch>
        </p:blipFill>
        <p:spPr>
          <a:xfrm>
            <a:off x="-9524" y="-9525"/>
            <a:ext cx="12201524" cy="6879453"/>
          </a:xfrm>
          <a:prstGeom prst="rect">
            <a:avLst/>
          </a:prstGeom>
        </p:spPr>
      </p:pic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1" y="-9525"/>
            <a:ext cx="6248399" cy="6879453"/>
          </a:xfrm>
          <a:prstGeom prst="rect">
            <a:avLst/>
          </a:prstGeom>
          <a:gradFill flip="none" rotWithShape="1">
            <a:gsLst>
              <a:gs pos="51000">
                <a:srgbClr val="002856">
                  <a:lumMod val="96000"/>
                  <a:alpha val="89000"/>
                </a:srgbClr>
              </a:gs>
              <a:gs pos="100000">
                <a:srgbClr val="014B13">
                  <a:alpha val="95000"/>
                </a:srgbClr>
              </a:gs>
            </a:gsLst>
            <a:lin ang="5400000" scaled="1"/>
          </a:gradFill>
          <a:ln>
            <a:noFill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3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6" y="303934"/>
            <a:ext cx="5423189" cy="10795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366185" y="1697199"/>
            <a:ext cx="5415781" cy="492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First Level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B65C994F-C611-4705-9644-B2CFACA80DE3}" type="datetime1">
              <a:rPr lang="en-US" smtClean="0"/>
              <a:t>5/2/2019</a:t>
            </a:fld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1" lang="en-US" sz="1200" kern="1200" smtClean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1C4CC4F6-07A7-41F0-86CA-BB8BD6363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41717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 userDrawn="1"/>
        </p:nvSpPr>
        <p:spPr bwMode="auto">
          <a:xfrm>
            <a:off x="-9524" y="-9526"/>
            <a:ext cx="12201524" cy="6879453"/>
          </a:xfrm>
          <a:prstGeom prst="rect">
            <a:avLst/>
          </a:prstGeom>
          <a:gradFill flip="none" rotWithShape="1">
            <a:gsLst>
              <a:gs pos="51000">
                <a:srgbClr val="002856">
                  <a:lumMod val="96000"/>
                  <a:alpha val="86000"/>
                </a:srgbClr>
              </a:gs>
              <a:gs pos="100000">
                <a:srgbClr val="014B13">
                  <a:alpha val="95000"/>
                </a:srgbClr>
              </a:gs>
            </a:gsLst>
            <a:lin ang="5400000" scaled="1"/>
          </a:gradFill>
          <a:ln>
            <a:noFill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3200"/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58776" y="303934"/>
            <a:ext cx="11474449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Slide Title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6" y="1566570"/>
            <a:ext cx="11474449" cy="4789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First Level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B65C994F-C611-4705-9644-B2CFACA80DE3}" type="datetime1">
              <a:rPr lang="en-US" smtClean="0"/>
              <a:t>5/2/2019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kumimoji="1" lang="en-US" sz="1200" kern="120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1" lang="en-US" sz="1200" kern="1200" smtClean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1C4CC4F6-07A7-41F0-86CA-BB8BD63630A5}" type="slidenum">
              <a:rPr lang="en-US" smtClean="0"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60" r:id="rId5"/>
    <p:sldLayoutId id="2147483653" r:id="rId6"/>
    <p:sldLayoutId id="2147483661" r:id="rId7"/>
    <p:sldLayoutId id="2147483654" r:id="rId8"/>
    <p:sldLayoutId id="2147483658" r:id="rId9"/>
    <p:sldLayoutId id="2147483655" r:id="rId10"/>
    <p:sldLayoutId id="2147483662" r:id="rId11"/>
    <p:sldLayoutId id="2147483657" r:id="rId12"/>
    <p:sldLayoutId id="2147483656" r:id="rId13"/>
    <p:sldLayoutId id="2147483663" r:id="rId14"/>
    <p:sldLayoutId id="2147483664" r:id="rId15"/>
  </p:sldLayoutIdLst>
  <p:transition advClick="0"/>
  <p:txStyles>
    <p:titleStyle>
      <a:lvl1pPr algn="l" rtl="0" eaLnBrk="0" fontAlgn="base" hangingPunct="0">
        <a:lnSpc>
          <a:spcPts val="5333"/>
        </a:lnSpc>
        <a:spcBef>
          <a:spcPct val="0"/>
        </a:spcBef>
        <a:spcAft>
          <a:spcPct val="0"/>
        </a:spcAft>
        <a:defRPr kumimoji="1" sz="5600" b="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  <a:lvl2pPr algn="l" rtl="0" eaLnBrk="0" fontAlgn="base" hangingPunct="0">
        <a:lnSpc>
          <a:spcPts val="5333"/>
        </a:lnSpc>
        <a:spcBef>
          <a:spcPct val="0"/>
        </a:spcBef>
        <a:spcAft>
          <a:spcPct val="0"/>
        </a:spcAft>
        <a:defRPr kumimoji="1" sz="5600" b="1">
          <a:solidFill>
            <a:srgbClr val="000000"/>
          </a:solidFill>
          <a:latin typeface="Garamond" panose="02020500000000000000" pitchFamily="18" charset="0"/>
          <a:ea typeface="Verdana" panose="020B0604030504040204" pitchFamily="34" charset="0"/>
          <a:cs typeface="Verdana" panose="020B0604030504040204" pitchFamily="34" charset="0"/>
        </a:defRPr>
      </a:lvl2pPr>
      <a:lvl3pPr algn="l" rtl="0" eaLnBrk="0" fontAlgn="base" hangingPunct="0">
        <a:lnSpc>
          <a:spcPts val="5333"/>
        </a:lnSpc>
        <a:spcBef>
          <a:spcPct val="0"/>
        </a:spcBef>
        <a:spcAft>
          <a:spcPct val="0"/>
        </a:spcAft>
        <a:defRPr kumimoji="1" sz="5600" b="1">
          <a:solidFill>
            <a:srgbClr val="000000"/>
          </a:solidFill>
          <a:latin typeface="Garamond" panose="02020500000000000000" pitchFamily="18" charset="0"/>
          <a:ea typeface="Verdana" panose="020B0604030504040204" pitchFamily="34" charset="0"/>
          <a:cs typeface="Verdana" panose="020B0604030504040204" pitchFamily="34" charset="0"/>
        </a:defRPr>
      </a:lvl3pPr>
      <a:lvl4pPr algn="l" rtl="0" eaLnBrk="0" fontAlgn="base" hangingPunct="0">
        <a:lnSpc>
          <a:spcPts val="5333"/>
        </a:lnSpc>
        <a:spcBef>
          <a:spcPct val="0"/>
        </a:spcBef>
        <a:spcAft>
          <a:spcPct val="0"/>
        </a:spcAft>
        <a:defRPr kumimoji="1" sz="5600" b="1">
          <a:solidFill>
            <a:srgbClr val="000000"/>
          </a:solidFill>
          <a:latin typeface="Garamond" panose="02020500000000000000" pitchFamily="18" charset="0"/>
          <a:ea typeface="Verdana" panose="020B0604030504040204" pitchFamily="34" charset="0"/>
          <a:cs typeface="Verdana" panose="020B0604030504040204" pitchFamily="34" charset="0"/>
        </a:defRPr>
      </a:lvl4pPr>
      <a:lvl5pPr algn="l" rtl="0" eaLnBrk="0" fontAlgn="base" hangingPunct="0">
        <a:lnSpc>
          <a:spcPts val="5333"/>
        </a:lnSpc>
        <a:spcBef>
          <a:spcPct val="0"/>
        </a:spcBef>
        <a:spcAft>
          <a:spcPct val="0"/>
        </a:spcAft>
        <a:defRPr kumimoji="1" sz="5600" b="1">
          <a:solidFill>
            <a:srgbClr val="000000"/>
          </a:solidFill>
          <a:latin typeface="Garamond" panose="02020500000000000000" pitchFamily="18" charset="0"/>
          <a:ea typeface="Verdana" panose="020B0604030504040204" pitchFamily="34" charset="0"/>
          <a:cs typeface="Verdana" panose="020B0604030504040204" pitchFamily="34" charset="0"/>
        </a:defRPr>
      </a:lvl5pPr>
      <a:lvl6pPr marL="609585" algn="l" rtl="0" eaLnBrk="0" fontAlgn="base" hangingPunct="0">
        <a:spcBef>
          <a:spcPct val="0"/>
        </a:spcBef>
        <a:spcAft>
          <a:spcPct val="0"/>
        </a:spcAft>
        <a:defRPr kumimoji="1" sz="4800" b="1">
          <a:solidFill>
            <a:srgbClr val="000000"/>
          </a:solidFill>
          <a:latin typeface="Arial"/>
        </a:defRPr>
      </a:lvl6pPr>
      <a:lvl7pPr marL="1219170" algn="l" rtl="0" eaLnBrk="0" fontAlgn="base" hangingPunct="0">
        <a:spcBef>
          <a:spcPct val="0"/>
        </a:spcBef>
        <a:spcAft>
          <a:spcPct val="0"/>
        </a:spcAft>
        <a:defRPr kumimoji="1" sz="4800" b="1">
          <a:solidFill>
            <a:srgbClr val="000000"/>
          </a:solidFill>
          <a:latin typeface="Arial"/>
        </a:defRPr>
      </a:lvl7pPr>
      <a:lvl8pPr marL="1828754" algn="l" rtl="0" eaLnBrk="0" fontAlgn="base" hangingPunct="0">
        <a:spcBef>
          <a:spcPct val="0"/>
        </a:spcBef>
        <a:spcAft>
          <a:spcPct val="0"/>
        </a:spcAft>
        <a:defRPr kumimoji="1" sz="4800" b="1">
          <a:solidFill>
            <a:srgbClr val="000000"/>
          </a:solidFill>
          <a:latin typeface="Arial"/>
        </a:defRPr>
      </a:lvl8pPr>
      <a:lvl9pPr marL="2438339" algn="l" rtl="0" eaLnBrk="0" fontAlgn="base" hangingPunct="0">
        <a:spcBef>
          <a:spcPct val="0"/>
        </a:spcBef>
        <a:spcAft>
          <a:spcPct val="0"/>
        </a:spcAft>
        <a:defRPr kumimoji="1" sz="4800" b="1">
          <a:solidFill>
            <a:srgbClr val="000000"/>
          </a:solidFill>
          <a:latin typeface="Arial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anose="05000000000000000000" pitchFamily="2" charset="2"/>
        <a:buChar char="n"/>
        <a:defRPr kumimoji="1" sz="4267">
          <a:solidFill>
            <a:schemeClr val="tx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anose="05000000000000000000" pitchFamily="2" charset="2"/>
        <a:buChar char="l"/>
        <a:defRPr kumimoji="1" sz="3467">
          <a:solidFill>
            <a:schemeClr val="tx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1447764" indent="-30479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anose="05000000000000000000" pitchFamily="2" charset="2"/>
        <a:buChar char="n"/>
        <a:defRPr kumimoji="1" sz="2667">
          <a:solidFill>
            <a:schemeClr val="tx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1904952" indent="-30479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anose="05000000000000000000" pitchFamily="2" charset="2"/>
        <a:buChar char="n"/>
        <a:defRPr kumimoji="1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362141" indent="-30479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anose="05000000000000000000" pitchFamily="2" charset="2"/>
        <a:buChar char="n"/>
        <a:defRPr kumimoji="1" sz="2133" baseline="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971726" indent="-304792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70000"/>
        <a:buFont typeface="Wingdings" panose="05000000000000000000" pitchFamily="2" charset="2"/>
        <a:buChar char="n"/>
        <a:defRPr kumimoji="1" sz="2133">
          <a:solidFill>
            <a:srgbClr val="000000"/>
          </a:solidFill>
          <a:latin typeface="+mn-lt"/>
        </a:defRPr>
      </a:lvl6pPr>
      <a:lvl7pPr marL="3581310" indent="-304792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70000"/>
        <a:buFont typeface="Wingdings" panose="05000000000000000000" pitchFamily="2" charset="2"/>
        <a:buChar char="n"/>
        <a:defRPr kumimoji="1" sz="2133">
          <a:solidFill>
            <a:srgbClr val="000000"/>
          </a:solidFill>
          <a:latin typeface="+mn-lt"/>
        </a:defRPr>
      </a:lvl7pPr>
      <a:lvl8pPr marL="4190895" indent="-304792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70000"/>
        <a:buFont typeface="Wingdings" panose="05000000000000000000" pitchFamily="2" charset="2"/>
        <a:buChar char="n"/>
        <a:defRPr kumimoji="1" sz="2133">
          <a:solidFill>
            <a:srgbClr val="000000"/>
          </a:solidFill>
          <a:latin typeface="+mn-lt"/>
        </a:defRPr>
      </a:lvl8pPr>
      <a:lvl9pPr marL="4800480" indent="-304792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70000"/>
        <a:buFont typeface="Wingdings" panose="05000000000000000000" pitchFamily="2" charset="2"/>
        <a:buChar char="n"/>
        <a:defRPr kumimoji="1" sz="2133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787" y="917746"/>
            <a:ext cx="11465859" cy="2708797"/>
          </a:xfrm>
        </p:spPr>
        <p:txBody>
          <a:bodyPr/>
          <a:lstStyle/>
          <a:p>
            <a:r>
              <a:rPr lang="en-US" sz="5600"/>
              <a:t>When the Hammer Falls: </a:t>
            </a:r>
            <a:br>
              <a:rPr lang="en-US" sz="5600"/>
            </a:br>
            <a:r>
              <a:rPr lang="en-US" sz="5600"/>
              <a:t>Big Mistakes and Big Verdicts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Cynthia Bremer</a:t>
            </a:r>
          </a:p>
          <a:p>
            <a:r>
              <a:rPr lang="en-US"/>
              <a:t>Minneapolis Office</a:t>
            </a:r>
          </a:p>
        </p:txBody>
      </p:sp>
    </p:spTree>
    <p:extLst>
      <p:ext uri="{BB962C8B-B14F-4D97-AF65-F5344CB8AC3E}">
        <p14:creationId xmlns:p14="http://schemas.microsoft.com/office/powerpoint/2010/main" val="3047473993"/>
      </p:ext>
    </p:extLst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42871" y="788028"/>
            <a:ext cx="10533342" cy="1079500"/>
          </a:xfrm>
        </p:spPr>
        <p:txBody>
          <a:bodyPr/>
          <a:lstStyle/>
          <a:p>
            <a:pPr algn="ctr"/>
            <a:r>
              <a:rPr lang="en-US" sz="4400"/>
              <a:t>An important function of juries in America is to send messages to corporations to improve their behavior.</a:t>
            </a:r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1532966" y="2164976"/>
          <a:ext cx="8112498" cy="4382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95522691"/>
      </p:ext>
    </p:extLst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9866" y="855265"/>
            <a:ext cx="10919012" cy="1079500"/>
          </a:xfrm>
        </p:spPr>
        <p:txBody>
          <a:bodyPr/>
          <a:lstStyle/>
          <a:p>
            <a:pPr algn="ctr"/>
            <a:r>
              <a:rPr lang="en-US" sz="4400"/>
              <a:t>Are performance reviews usually fair or unfair to the employee being reviewed?</a:t>
            </a:r>
          </a:p>
        </p:txBody>
      </p:sp>
    </p:spTree>
    <p:extLst>
      <p:ext uri="{BB962C8B-B14F-4D97-AF65-F5344CB8AC3E}">
        <p14:creationId xmlns:p14="http://schemas.microsoft.com/office/powerpoint/2010/main" val="316294479"/>
      </p:ext>
    </p:extLst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Jury Profile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42742" y="1999099"/>
            <a:ext cx="5619749" cy="642137"/>
          </a:xfrm>
        </p:spPr>
        <p:txBody>
          <a:bodyPr/>
          <a:lstStyle/>
          <a:p>
            <a:r>
              <a:rPr lang="en-US"/>
              <a:t>Defense</a:t>
            </a:r>
          </a:p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542742" y="2664813"/>
            <a:ext cx="5249705" cy="3697287"/>
          </a:xfrm>
        </p:spPr>
        <p:txBody>
          <a:bodyPr/>
          <a:lstStyle/>
          <a:p>
            <a:r>
              <a:rPr lang="en-US" sz="2800"/>
              <a:t>Military</a:t>
            </a:r>
          </a:p>
          <a:p>
            <a:r>
              <a:rPr lang="en-US" sz="2800"/>
              <a:t>Educated – Critical Thinking</a:t>
            </a:r>
          </a:p>
          <a:p>
            <a:r>
              <a:rPr lang="en-US" sz="2800"/>
              <a:t>Sales</a:t>
            </a:r>
          </a:p>
          <a:p>
            <a:r>
              <a:rPr lang="en-US" sz="2800"/>
              <a:t>Never Been Laid Off</a:t>
            </a:r>
          </a:p>
          <a:p>
            <a:r>
              <a:rPr lang="en-US" sz="2800"/>
              <a:t>Never felt unfairly treated in the workplace</a:t>
            </a:r>
          </a:p>
          <a:p>
            <a:r>
              <a:rPr lang="en-US" sz="2800"/>
              <a:t>Unsure if the case has merit it is has not settled before trial</a:t>
            </a:r>
          </a:p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867901" y="2664813"/>
            <a:ext cx="4965324" cy="3697287"/>
          </a:xfrm>
        </p:spPr>
        <p:txBody>
          <a:bodyPr/>
          <a:lstStyle/>
          <a:p>
            <a:r>
              <a:rPr lang="en-US" sz="2800"/>
              <a:t>Union</a:t>
            </a:r>
          </a:p>
          <a:p>
            <a:r>
              <a:rPr lang="en-US" sz="2800"/>
              <a:t>Uneducated</a:t>
            </a:r>
          </a:p>
          <a:p>
            <a:r>
              <a:rPr lang="en-US" sz="2800"/>
              <a:t>Psychiatrist, Nurses, social workers, teachers</a:t>
            </a:r>
          </a:p>
          <a:p>
            <a:r>
              <a:rPr lang="en-US" sz="2800"/>
              <a:t>Having sued someone</a:t>
            </a:r>
          </a:p>
          <a:p>
            <a:r>
              <a:rPr lang="en-US" sz="2800"/>
              <a:t>Been Laid off</a:t>
            </a:r>
          </a:p>
          <a:p>
            <a:r>
              <a:rPr lang="en-US" sz="2800"/>
              <a:t>Suffered injury because of treatment at work</a:t>
            </a:r>
          </a:p>
          <a:p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73392"/>
      </p:ext>
    </p:extLst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Jury Profile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57720" y="1687013"/>
            <a:ext cx="5619749" cy="642137"/>
          </a:xfrm>
        </p:spPr>
        <p:txBody>
          <a:bodyPr/>
          <a:lstStyle/>
          <a:p>
            <a:r>
              <a:rPr lang="en-US"/>
              <a:t>Defense</a:t>
            </a:r>
          </a:p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213477" y="1687013"/>
            <a:ext cx="5619749" cy="642137"/>
          </a:xfrm>
        </p:spPr>
        <p:txBody>
          <a:bodyPr/>
          <a:lstStyle/>
          <a:p>
            <a:r>
              <a:rPr lang="en-US"/>
              <a:t>Plaintiff</a:t>
            </a:r>
          </a:p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57720" y="2325695"/>
            <a:ext cx="5619750" cy="3697287"/>
          </a:xfrm>
        </p:spPr>
        <p:txBody>
          <a:bodyPr/>
          <a:lstStyle/>
          <a:p>
            <a:r>
              <a:rPr lang="en-US" sz="2800"/>
              <a:t>Business Owner</a:t>
            </a:r>
          </a:p>
          <a:p>
            <a:r>
              <a:rPr lang="en-US" sz="2800"/>
              <a:t>Not important for juries to send messages </a:t>
            </a:r>
          </a:p>
          <a:p>
            <a:r>
              <a:rPr lang="en-US" sz="2800"/>
              <a:t>Do not agree/neutral that corporations put profits ahead of employees</a:t>
            </a:r>
          </a:p>
          <a:p>
            <a:r>
              <a:rPr lang="en-US" sz="2800"/>
              <a:t>Supervisor (be careful)</a:t>
            </a:r>
          </a:p>
          <a:p>
            <a:r>
              <a:rPr lang="en-US" sz="2800"/>
              <a:t>Under 50</a:t>
            </a:r>
          </a:p>
          <a:p>
            <a:r>
              <a:rPr lang="en-US" sz="2800"/>
              <a:t>Status quo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213477" y="2325695"/>
            <a:ext cx="5619750" cy="3697287"/>
          </a:xfrm>
        </p:spPr>
        <p:txBody>
          <a:bodyPr/>
          <a:lstStyle/>
          <a:p>
            <a:r>
              <a:rPr lang="en-US" sz="2800"/>
              <a:t>Over 50</a:t>
            </a:r>
          </a:p>
          <a:p>
            <a:r>
              <a:rPr lang="en-US" sz="2800"/>
              <a:t>Function of jury is to send message</a:t>
            </a:r>
          </a:p>
          <a:p>
            <a:r>
              <a:rPr lang="en-US" sz="2800"/>
              <a:t>Companies/executives lie for profit</a:t>
            </a:r>
          </a:p>
          <a:p>
            <a:r>
              <a:rPr lang="en-US" sz="2800"/>
              <a:t>Rents Home</a:t>
            </a:r>
          </a:p>
          <a:p>
            <a:r>
              <a:rPr lang="en-US" sz="2800"/>
              <a:t>Financial Condition getting worse</a:t>
            </a:r>
          </a:p>
          <a:p>
            <a:r>
              <a:rPr lang="en-US" sz="2800"/>
              <a:t>Not happy with lot in life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980211"/>
      </p:ext>
    </p:extLst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Isn’t that the lawyer’s problem?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Yes and no</a:t>
            </a:r>
          </a:p>
          <a:p>
            <a:r>
              <a:rPr lang="en-US"/>
              <a:t>Impacts and involves HR and upper management</a:t>
            </a:r>
          </a:p>
          <a:p>
            <a:r>
              <a:rPr lang="en-US"/>
              <a:t>Drains human and economic resources</a:t>
            </a:r>
          </a:p>
          <a:p>
            <a:r>
              <a:rPr lang="en-US"/>
              <a:t>Risks impacting company’s reputation among workforce and in community at large</a:t>
            </a:r>
          </a:p>
        </p:txBody>
      </p:sp>
    </p:spTree>
    <p:extLst>
      <p:ext uri="{BB962C8B-B14F-4D97-AF65-F5344CB8AC3E}">
        <p14:creationId xmlns:p14="http://schemas.microsoft.com/office/powerpoint/2010/main" val="1455303633"/>
      </p:ext>
    </p:extLst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 Concerns of HR Professionals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/>
              <a:t>Unwitting involvement in bad terminations that led to dispute and a witness in the case</a:t>
            </a:r>
          </a:p>
          <a:p>
            <a:r>
              <a:rPr lang="en-US" sz="4000"/>
              <a:t>Failure to advise leadership of potential exposure at early stage of dispute</a:t>
            </a:r>
          </a:p>
          <a:p>
            <a:r>
              <a:rPr lang="en-US" sz="4000"/>
              <a:t>Failure to take opportunity to resolve dispute early, even pre-suit</a:t>
            </a:r>
          </a:p>
          <a:p>
            <a:r>
              <a:rPr lang="en-US" sz="4000"/>
              <a:t>Huge, surprise, adverse decision at end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110950"/>
      </p:ext>
    </p:extLst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“Lucky 7” Top Tips to Avoid/Defend Suits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859" y="1727934"/>
            <a:ext cx="11474449" cy="4789780"/>
          </a:xfrm>
        </p:spPr>
        <p:txBody>
          <a:bodyPr/>
          <a:lstStyle/>
          <a:p>
            <a:pPr marL="742950" indent="-742950">
              <a:buAutoNum type="arabicPeriod"/>
            </a:pPr>
            <a:r>
              <a:rPr lang="en-US" sz="2800"/>
              <a:t>Document, document, document</a:t>
            </a:r>
          </a:p>
          <a:p>
            <a:pPr marL="742950" indent="-742950">
              <a:buAutoNum type="arabicPeriod"/>
            </a:pPr>
            <a:r>
              <a:rPr lang="en-US" sz="2800"/>
              <a:t>We did everything we could…</a:t>
            </a:r>
          </a:p>
          <a:p>
            <a:pPr marL="742950" indent="-742950">
              <a:buAutoNum type="arabicPeriod" startAt="3"/>
            </a:pPr>
            <a:r>
              <a:rPr lang="en-US" sz="2800"/>
              <a:t>Avoid differential treatment for same or similar underlying conduct</a:t>
            </a:r>
          </a:p>
          <a:p>
            <a:pPr marL="742950" indent="-742950">
              <a:buAutoNum type="arabicPeriod" startAt="4"/>
            </a:pPr>
            <a:r>
              <a:rPr lang="en-US" sz="2800"/>
              <a:t>Consider severance agreements for non-conduct terminations</a:t>
            </a:r>
          </a:p>
          <a:p>
            <a:pPr marL="742950" indent="-742950">
              <a:buAutoNum type="arabicPeriod" startAt="4"/>
            </a:pPr>
            <a:r>
              <a:rPr lang="en-US" sz="2800"/>
              <a:t>Maintain robust anti-discrimination policies/procedures and reporting mechanisms</a:t>
            </a:r>
          </a:p>
          <a:p>
            <a:pPr marL="742950" indent="-742950">
              <a:buAutoNum type="arabicPeriod" startAt="4"/>
            </a:pPr>
            <a:r>
              <a:rPr lang="en-US" sz="2800"/>
              <a:t>Train employees and supervisors on policies</a:t>
            </a:r>
          </a:p>
          <a:p>
            <a:pPr marL="742950" indent="-742950">
              <a:buAutoNum type="arabicPeriod" startAt="4"/>
            </a:pPr>
            <a:r>
              <a:rPr lang="en-US" sz="2800"/>
              <a:t>Investigate issues and solve problems early</a:t>
            </a:r>
          </a:p>
          <a:p>
            <a:pPr marL="742950" indent="-742950">
              <a:buAutoNum type="arabicPeriod" startAt="3"/>
            </a:pPr>
            <a:endParaRPr lang="en-US" sz="3600"/>
          </a:p>
          <a:p>
            <a:pPr marL="0" indent="0">
              <a:buNone/>
            </a:pP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3168178897"/>
      </p:ext>
    </p:extLst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4" y="438405"/>
            <a:ext cx="11474449" cy="1079500"/>
          </a:xfrm>
        </p:spPr>
        <p:txBody>
          <a:bodyPr/>
          <a:lstStyle/>
          <a:p>
            <a:pPr algn="ctr"/>
            <a:r>
              <a:rPr lang="en-US"/>
              <a:t>Questions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2901892" y="2111190"/>
            <a:ext cx="6388215" cy="424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514086"/>
      </p:ext>
    </p:extLst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6" y="295696"/>
            <a:ext cx="11474449" cy="10795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Cynthia A. Bremer</a:t>
            </a:r>
          </a:p>
          <a:p>
            <a:r>
              <a:rPr lang="en-US"/>
              <a:t>Shareholder</a:t>
            </a:r>
          </a:p>
          <a:p>
            <a:r>
              <a:rPr lang="en-US"/>
              <a:t>225 S. 6</a:t>
            </a:r>
            <a:r>
              <a:rPr lang="en-US" baseline="30000"/>
              <a:t>th</a:t>
            </a:r>
            <a:r>
              <a:rPr lang="en-US"/>
              <a:t> Street</a:t>
            </a:r>
          </a:p>
          <a:p>
            <a:r>
              <a:rPr lang="en-US"/>
              <a:t>1800 Capella Tower</a:t>
            </a:r>
            <a:br>
              <a:rPr lang="en-US"/>
            </a:br>
            <a:r>
              <a:rPr lang="en-US"/>
              <a:t>Minneapolis, MN 55402</a:t>
            </a:r>
          </a:p>
          <a:p>
            <a:r>
              <a:rPr lang="en-US"/>
              <a:t>612-336-6868</a:t>
            </a:r>
          </a:p>
          <a:p>
            <a:r>
              <a:rPr lang="en-US"/>
              <a:t>cynthia.bremer@Ogletree.com</a:t>
            </a:r>
          </a:p>
        </p:txBody>
      </p:sp>
    </p:spTree>
    <p:extLst>
      <p:ext uri="{BB962C8B-B14F-4D97-AF65-F5344CB8AC3E}">
        <p14:creationId xmlns:p14="http://schemas.microsoft.com/office/powerpoint/2010/main" val="999796021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/>
              <a:t>Whopping verdicts</a:t>
            </a:r>
          </a:p>
          <a:p>
            <a:r>
              <a:rPr lang="en-US" sz="4000"/>
              <a:t>Types of Claims</a:t>
            </a:r>
          </a:p>
          <a:p>
            <a:r>
              <a:rPr lang="en-US" sz="4000"/>
              <a:t>Jury Statistics</a:t>
            </a:r>
          </a:p>
          <a:p>
            <a:r>
              <a:rPr lang="en-US" sz="4000"/>
              <a:t>Top Concerns for HR Professionals</a:t>
            </a:r>
          </a:p>
          <a:p>
            <a:r>
              <a:rPr lang="en-US" sz="4000"/>
              <a:t>Lucky 7 Top Tips to Avoid/Defend Suits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99898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369" y="160030"/>
            <a:ext cx="5075245" cy="12255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4242" y="202440"/>
            <a:ext cx="3946770" cy="24552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6259" y="1632924"/>
            <a:ext cx="5816088" cy="22252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327" y="1238319"/>
            <a:ext cx="5935280" cy="20578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8806" y="4391759"/>
            <a:ext cx="5598057" cy="22958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0544" y="3067066"/>
            <a:ext cx="7533017" cy="17346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1327" y="5515058"/>
            <a:ext cx="6681925" cy="96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52144"/>
      </p:ext>
    </p:extLst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types of claims?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Age discrimination – damages can be high</a:t>
            </a:r>
          </a:p>
          <a:p>
            <a:r>
              <a:rPr lang="en-US"/>
              <a:t>Disability discrimination – difficult facts</a:t>
            </a:r>
          </a:p>
          <a:p>
            <a:r>
              <a:rPr lang="en-US"/>
              <a:t>Sex discrimination/harassment – #MeToo impact</a:t>
            </a:r>
          </a:p>
          <a:p>
            <a:r>
              <a:rPr lang="en-US"/>
              <a:t>Wage and hour – single or class-wide claim</a:t>
            </a:r>
          </a:p>
          <a:p>
            <a:r>
              <a:rPr lang="en-US"/>
              <a:t>Retaliation/whistleblowing – human nature?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371288"/>
      </p:ext>
    </p:extLst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happened?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idx="1"/>
          </p:nvPr>
        </p:nvSpPr>
        <p:spPr>
          <a:xfrm>
            <a:off x="358776" y="1835512"/>
            <a:ext cx="11474449" cy="4789780"/>
          </a:xfrm>
        </p:spPr>
        <p:txBody>
          <a:bodyPr/>
          <a:lstStyle/>
          <a:p>
            <a:pPr>
              <a:spcBef>
                <a:spcPts val="600"/>
              </a:spcBef>
            </a:pPr>
            <a:endParaRPr lang="en-US"/>
          </a:p>
          <a:p>
            <a:pPr>
              <a:spcBef>
                <a:spcPts val="600"/>
              </a:spcBef>
            </a:pPr>
            <a:r>
              <a:rPr lang="en-US"/>
              <a:t>Case #1</a:t>
            </a:r>
          </a:p>
          <a:p>
            <a:pPr>
              <a:spcBef>
                <a:spcPts val="600"/>
              </a:spcBef>
            </a:pPr>
            <a:r>
              <a:rPr lang="en-US"/>
              <a:t>Case #2</a:t>
            </a:r>
          </a:p>
          <a:p>
            <a:pPr>
              <a:spcBef>
                <a:spcPts val="600"/>
              </a:spcBef>
            </a:pPr>
            <a:r>
              <a:rPr lang="en-US"/>
              <a:t>Case #3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759156"/>
      </p:ext>
    </p:extLst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was the jury thinking?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039" y="1639229"/>
            <a:ext cx="3805083" cy="4566100"/>
          </a:xfrm>
        </p:spPr>
      </p:pic>
    </p:spTree>
    <p:extLst>
      <p:ext uri="{BB962C8B-B14F-4D97-AF65-F5344CB8AC3E}">
        <p14:creationId xmlns:p14="http://schemas.microsoft.com/office/powerpoint/2010/main" val="3788094493"/>
      </p:ext>
    </p:extLst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Realities of Juries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Lay people not lawyers</a:t>
            </a:r>
          </a:p>
          <a:p>
            <a:r>
              <a:rPr lang="en-US"/>
              <a:t>Not experienced</a:t>
            </a:r>
          </a:p>
          <a:p>
            <a:r>
              <a:rPr lang="en-US"/>
              <a:t>Not trained</a:t>
            </a:r>
          </a:p>
          <a:p>
            <a:r>
              <a:rPr lang="en-US"/>
              <a:t>Care about facts over law</a:t>
            </a:r>
          </a:p>
          <a:p>
            <a:r>
              <a:rPr lang="en-US"/>
              <a:t>Care about fairness over law</a:t>
            </a:r>
          </a:p>
          <a:p>
            <a:r>
              <a:rPr lang="en-US"/>
              <a:t>Care about justice over law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369"/>
      </p:ext>
    </p:extLst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01778" y="586322"/>
            <a:ext cx="9228975" cy="1079500"/>
          </a:xfrm>
        </p:spPr>
        <p:txBody>
          <a:bodyPr/>
          <a:lstStyle/>
          <a:p>
            <a:pPr algn="ctr"/>
            <a:r>
              <a:rPr lang="en-US" sz="4800"/>
              <a:t>Employee rights are well-protected in our society.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0" y="1895475"/>
          <a:ext cx="11164888" cy="4460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08292310"/>
      </p:ext>
    </p:extLst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2019" y="841816"/>
            <a:ext cx="10385422" cy="1079500"/>
          </a:xfrm>
        </p:spPr>
        <p:txBody>
          <a:bodyPr/>
          <a:lstStyle/>
          <a:p>
            <a:pPr algn="ctr"/>
            <a:r>
              <a:rPr lang="en-US" sz="4800"/>
              <a:t>In a dispute between an employee and employer, who would you believe?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027" y="2895257"/>
            <a:ext cx="7541406" cy="396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074842"/>
      </p:ext>
    </p:extLst>
  </p:cSld>
  <p:clrMapOvr>
    <a:masterClrMapping/>
  </p:clrMapOvr>
  <p:transition advClick="0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7.03.22"/>
  <p:tag name="AS_TITLE" val="Aspose.Slides for .NET 4.0"/>
  <p:tag name="AS_VERSION" val="17.3"/>
</p:tagLst>
</file>

<file path=ppt/theme/theme1.xml><?xml version="1.0" encoding="utf-8"?>
<a:theme xmlns:a="http://schemas.openxmlformats.org/drawingml/2006/main" name="Company Meeting (Standard)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alibri">
      <a:majorFont>
        <a:latin typeface="Calibri" panose="020F0502020204030204"/>
        <a:ea typeface="Arial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mpany Meeting (Standard) 1">
        <a:dk1>
          <a:srgbClr val="003300"/>
        </a:dk1>
        <a:lt1>
          <a:srgbClr val="FFFFFF"/>
        </a:lt1>
        <a:dk2>
          <a:srgbClr val="336600"/>
        </a:dk2>
        <a:lt2>
          <a:srgbClr val="FFCC66"/>
        </a:lt2>
        <a:accent1>
          <a:srgbClr val="996633"/>
        </a:accent1>
        <a:accent2>
          <a:srgbClr val="0099CC"/>
        </a:accent2>
        <a:accent3>
          <a:srgbClr val="ADB8AA"/>
        </a:accent3>
        <a:accent4>
          <a:srgbClr val="DADADA"/>
        </a:accent4>
        <a:accent5>
          <a:srgbClr val="CAB8AD"/>
        </a:accent5>
        <a:accent6>
          <a:srgbClr val="008AB9"/>
        </a:accent6>
        <a:hlink>
          <a:srgbClr val="FF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ny Meeting (Standard) 2">
        <a:dk1>
          <a:srgbClr val="4D4D4D"/>
        </a:dk1>
        <a:lt1>
          <a:srgbClr val="D6EFD0"/>
        </a:lt1>
        <a:dk2>
          <a:srgbClr val="336699"/>
        </a:dk2>
        <a:lt2>
          <a:srgbClr val="65B5D1"/>
        </a:lt2>
        <a:accent1>
          <a:srgbClr val="9BB9C3"/>
        </a:accent1>
        <a:accent2>
          <a:srgbClr val="99CCFF"/>
        </a:accent2>
        <a:accent3>
          <a:srgbClr val="E8F6E4"/>
        </a:accent3>
        <a:accent4>
          <a:srgbClr val="404040"/>
        </a:accent4>
        <a:accent5>
          <a:srgbClr val="CBD9DE"/>
        </a:accent5>
        <a:accent6>
          <a:srgbClr val="8AB9E7"/>
        </a:accent6>
        <a:hlink>
          <a:srgbClr val="009999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Meeting (Standard)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441</Words>
  <Application>Microsoft Office PowerPoint</Application>
  <PresentationFormat>Widescreen</PresentationFormat>
  <Paragraphs>86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Garamond</vt:lpstr>
      <vt:lpstr>Times</vt:lpstr>
      <vt:lpstr>Times New Roman</vt:lpstr>
      <vt:lpstr>Verdana</vt:lpstr>
      <vt:lpstr>Wingdings</vt:lpstr>
      <vt:lpstr>Company Meeting (Standard)</vt:lpstr>
      <vt:lpstr>When the Hammer Falls:  Big Mistakes and Big Verdicts</vt:lpstr>
      <vt:lpstr>Outline</vt:lpstr>
      <vt:lpstr>PowerPoint Presentation</vt:lpstr>
      <vt:lpstr>What types of claims?</vt:lpstr>
      <vt:lpstr>What happened?</vt:lpstr>
      <vt:lpstr>What was the jury thinking?</vt:lpstr>
      <vt:lpstr>The Realities of Juries</vt:lpstr>
      <vt:lpstr>Employee rights are well-protected in our society.</vt:lpstr>
      <vt:lpstr>In a dispute between an employee and employer, who would you believe?</vt:lpstr>
      <vt:lpstr>An important function of juries in America is to send messages to corporations to improve their behavior.</vt:lpstr>
      <vt:lpstr>Are performance reviews usually fair or unfair to the employee being reviewed?</vt:lpstr>
      <vt:lpstr>Jury Profile</vt:lpstr>
      <vt:lpstr>Jury Profile</vt:lpstr>
      <vt:lpstr>Isn’t that the lawyer’s problem?</vt:lpstr>
      <vt:lpstr>Top Concerns of HR Professionals</vt:lpstr>
      <vt:lpstr>“Lucky 7” Top Tips to Avoid/Defend Suits</vt:lpstr>
      <vt:lpstr>Questions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1601-01-01T00:00:00Z</cp:lastPrinted>
  <dcterms:created xsi:type="dcterms:W3CDTF">1601-01-01T00:00:00Z</dcterms:created>
  <dcterms:modified xsi:type="dcterms:W3CDTF">2019-05-02T19:14:28Z</dcterms:modified>
</cp:coreProperties>
</file>